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handoutMasterIdLst>
    <p:handoutMasterId r:id="rId31"/>
  </p:handoutMasterIdLst>
  <p:sldIdLst>
    <p:sldId id="256" r:id="rId2"/>
    <p:sldId id="376" r:id="rId3"/>
    <p:sldId id="377" r:id="rId4"/>
    <p:sldId id="400" r:id="rId5"/>
    <p:sldId id="260" r:id="rId6"/>
    <p:sldId id="379" r:id="rId7"/>
    <p:sldId id="381" r:id="rId8"/>
    <p:sldId id="378" r:id="rId9"/>
    <p:sldId id="353" r:id="rId10"/>
    <p:sldId id="406" r:id="rId11"/>
    <p:sldId id="401" r:id="rId12"/>
    <p:sldId id="402" r:id="rId13"/>
    <p:sldId id="294" r:id="rId14"/>
    <p:sldId id="416" r:id="rId15"/>
    <p:sldId id="267" r:id="rId16"/>
    <p:sldId id="408" r:id="rId17"/>
    <p:sldId id="409" r:id="rId18"/>
    <p:sldId id="338" r:id="rId19"/>
    <p:sldId id="410" r:id="rId20"/>
    <p:sldId id="340" r:id="rId21"/>
    <p:sldId id="296" r:id="rId22"/>
    <p:sldId id="412" r:id="rId23"/>
    <p:sldId id="411" r:id="rId24"/>
    <p:sldId id="413" r:id="rId25"/>
    <p:sldId id="370" r:id="rId26"/>
    <p:sldId id="414" r:id="rId27"/>
    <p:sldId id="415" r:id="rId28"/>
    <p:sldId id="392" r:id="rId29"/>
  </p:sldIdLst>
  <p:sldSz cx="9144000" cy="6858000" type="screen4x3"/>
  <p:notesSz cx="6734175" cy="98679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rebuchet MS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rebuchet MS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rebuchet MS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rebuchet MS" pitchFamily="34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7CC0FBC-8F1B-4EC8-9A33-832333A86872}">
          <p14:sldIdLst>
            <p14:sldId id="256"/>
            <p14:sldId id="376"/>
            <p14:sldId id="377"/>
            <p14:sldId id="400"/>
            <p14:sldId id="260"/>
            <p14:sldId id="379"/>
            <p14:sldId id="381"/>
            <p14:sldId id="378"/>
            <p14:sldId id="353"/>
            <p14:sldId id="406"/>
            <p14:sldId id="401"/>
            <p14:sldId id="402"/>
            <p14:sldId id="294"/>
            <p14:sldId id="416"/>
            <p14:sldId id="267"/>
            <p14:sldId id="408"/>
            <p14:sldId id="409"/>
            <p14:sldId id="338"/>
            <p14:sldId id="410"/>
            <p14:sldId id="340"/>
            <p14:sldId id="296"/>
            <p14:sldId id="412"/>
            <p14:sldId id="411"/>
            <p14:sldId id="413"/>
            <p14:sldId id="370"/>
            <p14:sldId id="414"/>
            <p14:sldId id="415"/>
            <p14:sldId id="3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6699"/>
    <a:srgbClr val="FF99CC"/>
    <a:srgbClr val="FFFF66"/>
    <a:srgbClr val="FFC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45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460" y="-93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106" cy="493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6" y="1"/>
            <a:ext cx="2918106" cy="493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959B4EB8-E29E-415F-B614-52D051962580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2528"/>
            <a:ext cx="2918106" cy="493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6" y="9372528"/>
            <a:ext cx="2918106" cy="493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AEF5871-26A1-4B77-8CC2-5A1A912237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5559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106" cy="493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86" y="1"/>
            <a:ext cx="2918106" cy="493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69E93BD-1774-4FD0-8E8D-CB16FDD70EEC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0775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43" y="4686267"/>
            <a:ext cx="5386690" cy="444206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2528"/>
            <a:ext cx="2918106" cy="493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86" y="9372528"/>
            <a:ext cx="2918106" cy="493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02ABDB3-F1FD-4301-996C-F66D28BAF4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1368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　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6" name="屈折矢印 5"/>
          <p:cNvSpPr/>
          <p:nvPr/>
        </p:nvSpPr>
        <p:spPr>
          <a:xfrm rot="16200000" flipH="1">
            <a:off x="5490779" y="4969989"/>
            <a:ext cx="216059" cy="143982"/>
          </a:xfrm>
          <a:prstGeom prst="bentUp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scene3d>
            <a:camera prst="orthographicFront">
              <a:rot lat="0" lon="1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702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0A5039A-99B8-44B1-ADB5-10BAFE54E372}" type="slidenum">
              <a:rPr lang="ja-JP" altLang="en-US" sz="1200">
                <a:solidFill>
                  <a:schemeClr val="tx1"/>
                </a:solidFill>
                <a:latin typeface="Trebuchet MS" panose="020B0603020202020204" pitchFamily="34" charset="0"/>
              </a:rPr>
              <a:pPr/>
              <a:t>10</a:t>
            </a:fld>
            <a:endParaRPr lang="en-US" altLang="ja-JP" sz="12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768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155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4018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0728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822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2222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22225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2222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0497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5463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95673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47616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45996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54637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1700" y="541338"/>
            <a:ext cx="4930775" cy="3698875"/>
          </a:xfrm>
        </p:spPr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814985" y="9173389"/>
            <a:ext cx="2918106" cy="493046"/>
          </a:xfrm>
        </p:spPr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47616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45996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25</a:t>
            </a:fld>
            <a:endParaRPr lang="ja-JP" altLang="en-US"/>
          </a:p>
        </p:txBody>
      </p:sp>
      <p:sp>
        <p:nvSpPr>
          <p:cNvPr id="11" name="ノート プレースホルダー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7577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26</a:t>
            </a:fld>
            <a:endParaRPr lang="ja-JP" altLang="en-US"/>
          </a:p>
        </p:txBody>
      </p:sp>
      <p:sp>
        <p:nvSpPr>
          <p:cNvPr id="8" name="ノート プレースホルダー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7577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27</a:t>
            </a:fld>
            <a:endParaRPr lang="ja-JP" altLang="en-US"/>
          </a:p>
        </p:txBody>
      </p:sp>
      <p:sp>
        <p:nvSpPr>
          <p:cNvPr id="7" name="ノート プレースホルダー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7577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28</a:t>
            </a:fld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465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 </a:t>
            </a:r>
            <a:r>
              <a:rPr lang="ja-JP" altLang="en-US" dirty="0" smtClean="0"/>
              <a:t>　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5685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059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　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5066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4973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7707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12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ABDB3-F1FD-4301-996C-F66D28BAF4DB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481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F9466-30CB-41F2-9834-79C49BEC6009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AFCB2-B94A-4338-871A-13377E8FFF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448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A3A34-A419-428D-B6BB-86F5E5B184FB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E00A8-2BF8-4F50-9CF5-732214C2AD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772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94FC6-6A29-4F1B-AF6A-4AB380AFD3A0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B6222-F0F2-48DE-8E4C-7D771C5F9D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847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5DA59-0676-4F22-BDAF-34A7338FF3E1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7D019-77E6-45F7-9654-6E00C4A0B5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050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4A755-E9CF-4D96-AC2C-1D9E255E5E30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2354A-23B0-4524-BBE6-4F6495AFCC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107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1D1BE-8742-4DAA-B813-6EBDC955F125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86258-3F62-4DB4-87FA-41FE054A3F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713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DDB1E-BB03-4AF4-A026-C70C0CCC88C1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EB877-18FA-402E-838F-0942231EA3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056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51F62-537C-4847-A58F-F82477CCF986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7C5BD-1025-4FE6-94AC-00497D5D4E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809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EB3A5-7276-4966-BE7D-C2D652C3EB05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512D2-7926-495E-9B6F-64AACBF1EA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139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87EB9-EA59-4F0C-BB4D-A7F24B65730F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D344C-3F1A-430F-8340-A8A7B402FA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01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8D07B-8E09-4705-B5FA-8B9F39A016BC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1BF7C-E99A-40D4-B8A5-F4B4AE044E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82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2F5C5C-F910-4D30-824A-32C4572459CC}" type="datetimeFigureOut">
              <a:rPr lang="ja-JP" altLang="en-US"/>
              <a:pPr>
                <a:defRPr/>
              </a:pPr>
              <a:t>2015/6/3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17BF5FC-073B-45E9-9417-030FFF5898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03" r:id="rId2"/>
    <p:sldLayoutId id="2147484112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13" r:id="rId9"/>
    <p:sldLayoutId id="2147484109" r:id="rId10"/>
    <p:sldLayoutId id="2147484110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>
          <a:solidFill>
            <a:schemeClr val="tx1"/>
          </a:solidFill>
          <a:latin typeface="Trebuchet MS" pitchFamily="34" charset="0"/>
          <a:ea typeface="HGｺﾞｼｯｸM" pitchFamily="49" charset="-128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>
          <a:solidFill>
            <a:schemeClr val="tx1"/>
          </a:solidFill>
          <a:latin typeface="Trebuchet MS" pitchFamily="34" charset="0"/>
          <a:ea typeface="HGｺﾞｼｯｸM" pitchFamily="49" charset="-128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>
          <a:solidFill>
            <a:schemeClr val="tx1"/>
          </a:solidFill>
          <a:latin typeface="Trebuchet MS" pitchFamily="34" charset="0"/>
          <a:ea typeface="HGｺﾞｼｯｸM" pitchFamily="49" charset="-128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>
          <a:solidFill>
            <a:schemeClr val="tx1"/>
          </a:solidFill>
          <a:latin typeface="Trebuchet MS" pitchFamily="34" charset="0"/>
          <a:ea typeface="HGｺﾞｼｯｸM" pitchFamily="49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75856" y="5805264"/>
            <a:ext cx="5544616" cy="576064"/>
          </a:xfrm>
        </p:spPr>
        <p:txBody>
          <a:bodyPr rtlCol="0">
            <a:noAutofit/>
          </a:bodyPr>
          <a:lstStyle/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z="2800" b="1" i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佐賀県公立小中学校事務研究会</a:t>
            </a:r>
            <a:r>
              <a:rPr lang="ja-JP" altLang="ja-JP" sz="2800" b="1" i="1" dirty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2800" b="1" i="1" dirty="0" smtClean="0">
              <a:solidFill>
                <a:schemeClr val="accent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ja-JP" altLang="en-US" sz="2800" b="1" i="1" dirty="0">
              <a:solidFill>
                <a:schemeClr val="accent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52928" cy="2592288"/>
          </a:xfrm>
        </p:spPr>
        <p:txBody>
          <a:bodyPr anchor="ctr" anchorCtr="1"/>
          <a:lstStyle/>
          <a:p>
            <a:pPr marL="18288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sz="60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佐賀県版学校事務の</a:t>
            </a:r>
            <a:r>
              <a:rPr lang="en-US" altLang="ja-JP" sz="60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0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0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グランドデザイン</a:t>
            </a:r>
            <a:endParaRPr lang="ja-JP" altLang="en-US" sz="6000" dirty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59832" y="2996952"/>
            <a:ext cx="2664296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ja-JP" sz="4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ＭＳ Ｐゴシック" pitchFamily="50" charset="-128"/>
              </a:rPr>
              <a:t>ver</a:t>
            </a:r>
            <a:r>
              <a:rPr lang="ja-JP" altLang="en-US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ＭＳ Ｐゴシック" pitchFamily="50" charset="-128"/>
              </a:rPr>
              <a:t>１</a:t>
            </a:r>
            <a:r>
              <a:rPr lang="en-US" altLang="ja-JP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ＭＳ Ｐゴシック" pitchFamily="50" charset="-128"/>
              </a:rPr>
              <a:t>.</a:t>
            </a:r>
            <a:r>
              <a:rPr lang="ja-JP" altLang="en-US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ＭＳ Ｐゴシック" pitchFamily="50" charset="-128"/>
              </a:rPr>
              <a:t>２</a:t>
            </a:r>
            <a:endParaRPr lang="ja-JP" altLang="en-US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15616" y="4149080"/>
            <a:ext cx="7200800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36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ＭＳ Ｐゴシック" pitchFamily="50" charset="-128"/>
              </a:rPr>
              <a:t>～これからの学校事務を考える～</a:t>
            </a:r>
            <a:endParaRPr lang="ja-JP" altLang="en-US" sz="3600" b="1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方体 1"/>
          <p:cNvSpPr/>
          <p:nvPr/>
        </p:nvSpPr>
        <p:spPr>
          <a:xfrm>
            <a:off x="395536" y="4509120"/>
            <a:ext cx="8280920" cy="1872208"/>
          </a:xfrm>
          <a:prstGeom prst="cub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基本的スキル</a:t>
            </a:r>
            <a:endParaRPr kumimoji="1" lang="ja-JP" alt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円柱 7"/>
          <p:cNvSpPr/>
          <p:nvPr/>
        </p:nvSpPr>
        <p:spPr>
          <a:xfrm>
            <a:off x="900113" y="1341438"/>
            <a:ext cx="2087562" cy="3599730"/>
          </a:xfrm>
          <a:prstGeom prst="can">
            <a:avLst/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00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  <a:tileRect/>
          </a:gra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教育理解</a:t>
            </a:r>
            <a:endParaRPr lang="ja-JP" altLang="en-US" sz="4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円柱 8"/>
          <p:cNvSpPr/>
          <p:nvPr/>
        </p:nvSpPr>
        <p:spPr>
          <a:xfrm>
            <a:off x="3631656" y="1341438"/>
            <a:ext cx="2016125" cy="3599730"/>
          </a:xfrm>
          <a:prstGeom prst="can">
            <a:avLst/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00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eaLnBrk="1" hangingPunct="1">
              <a:defRPr/>
            </a:pPr>
            <a:r>
              <a:rPr lang="ja-JP" altLang="en-US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積極性</a:t>
            </a:r>
            <a:endParaRPr lang="ja-JP" altLang="en-US" sz="4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円柱 9"/>
          <p:cNvSpPr/>
          <p:nvPr/>
        </p:nvSpPr>
        <p:spPr>
          <a:xfrm>
            <a:off x="6300788" y="1341438"/>
            <a:ext cx="2087562" cy="3599730"/>
          </a:xfrm>
          <a:prstGeom prst="can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300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eaLnBrk="1" hangingPunct="1">
              <a:defRPr/>
            </a:pPr>
            <a:r>
              <a:rPr lang="ja-JP" altLang="en-US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経営的視点</a:t>
            </a:r>
            <a:endParaRPr lang="ja-JP" altLang="en-US" sz="4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下リボン 5"/>
          <p:cNvSpPr/>
          <p:nvPr/>
        </p:nvSpPr>
        <p:spPr>
          <a:xfrm>
            <a:off x="684213" y="333375"/>
            <a:ext cx="7704137" cy="792163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anchor="ctr"/>
          <a:lstStyle/>
          <a:p>
            <a:pPr algn="ctr">
              <a:defRPr/>
            </a:pPr>
            <a:r>
              <a:rPr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グランドデザインが示す行動のポイント</a:t>
            </a:r>
            <a:endParaRPr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algn="ctr">
              <a:defRPr/>
            </a:pPr>
            <a:endParaRPr lang="ja-JP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777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正方形/長方形 12"/>
          <p:cNvSpPr>
            <a:spLocks noChangeArrowheads="1"/>
          </p:cNvSpPr>
          <p:nvPr/>
        </p:nvSpPr>
        <p:spPr bwMode="auto">
          <a:xfrm>
            <a:off x="2123728" y="983356"/>
            <a:ext cx="67805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｢</a:t>
            </a:r>
            <a:r>
              <a:rPr lang="ja-JP" altLang="ja-JP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見る・聞く・知る</a:t>
            </a:r>
            <a:r>
              <a:rPr lang="en-US" altLang="ja-JP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｣</a:t>
            </a:r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に</a:t>
            </a:r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よって学校</a:t>
            </a:r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事務職員の土台を作る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4068763" y="1988840"/>
            <a:ext cx="3527425" cy="576263"/>
          </a:xfrm>
          <a:prstGeom prst="round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『定型職員』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298" name="テキスト ボックス 15"/>
          <p:cNvSpPr txBox="1">
            <a:spLocks noChangeArrowheads="1"/>
          </p:cNvSpPr>
          <p:nvPr/>
        </p:nvSpPr>
        <p:spPr bwMode="auto">
          <a:xfrm>
            <a:off x="2143008" y="2731802"/>
            <a:ext cx="703750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自分なりに学校事務職員としてどのよう</a:t>
            </a:r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に</a:t>
            </a:r>
            <a:endParaRPr lang="en-US" altLang="ja-JP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ｺﾞｼｯｸM" pitchFamily="49" charset="-128"/>
            </a:endParaRPr>
          </a:p>
          <a:p>
            <a:pPr eaLnBrk="1" hangingPunct="1"/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関わり</a:t>
            </a:r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、</a:t>
            </a:r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課題解決</a:t>
            </a:r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ができるか考えること</a:t>
            </a:r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が</a:t>
            </a:r>
            <a:endParaRPr lang="en-US" altLang="ja-JP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ｺﾞｼｯｸM" pitchFamily="49" charset="-128"/>
            </a:endParaRPr>
          </a:p>
          <a:p>
            <a:pPr eaLnBrk="1" hangingPunct="1"/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できる</a:t>
            </a:r>
            <a:endParaRPr lang="ja-JP" alt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ｺﾞｼｯｸM" pitchFamily="49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113213" y="3861048"/>
            <a:ext cx="3527425" cy="576262"/>
          </a:xfrm>
          <a:prstGeom prst="round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専門</a:t>
            </a:r>
            <a:r>
              <a:rPr lang="ja-JP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職員』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300" name="テキスト ボックス 17"/>
          <p:cNvSpPr txBox="1">
            <a:spLocks noChangeArrowheads="1"/>
          </p:cNvSpPr>
          <p:nvPr/>
        </p:nvSpPr>
        <p:spPr bwMode="auto">
          <a:xfrm>
            <a:off x="2149047" y="4725988"/>
            <a:ext cx="700099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業務改善や課題解決のために自分なり</a:t>
            </a:r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に</a:t>
            </a:r>
            <a:endParaRPr lang="en-US" altLang="ja-JP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ｺﾞｼｯｸM" pitchFamily="49" charset="-128"/>
            </a:endParaRPr>
          </a:p>
          <a:p>
            <a:pPr eaLnBrk="1" hangingPunct="1"/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考えて</a:t>
            </a:r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きたこと</a:t>
            </a:r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を整理</a:t>
            </a:r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し、積極的</a:t>
            </a:r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に上司や</a:t>
            </a:r>
            <a:endParaRPr lang="en-US" altLang="ja-JP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ｺﾞｼｯｸM" pitchFamily="49" charset="-128"/>
            </a:endParaRPr>
          </a:p>
          <a:p>
            <a:pPr eaLnBrk="1" hangingPunct="1"/>
            <a:r>
              <a:rPr lang="ja-JP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教職員</a:t>
            </a:r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へ提言する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4174563" y="6242571"/>
            <a:ext cx="3529013" cy="576262"/>
          </a:xfrm>
          <a:prstGeom prst="round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企画</a:t>
            </a:r>
            <a:r>
              <a:rPr lang="ja-JP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職員』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9388" y="116632"/>
            <a:ext cx="5135041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（１）職名の位置付け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59623" y="1054477"/>
            <a:ext cx="157607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主事</a:t>
            </a:r>
            <a:endParaRPr lang="ja-JP" altLang="en-U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79389" y="2780928"/>
            <a:ext cx="183197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副主査</a:t>
            </a:r>
            <a:endParaRPr lang="ja-JP" altLang="en-U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-36512" y="4772154"/>
            <a:ext cx="22323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主査</a:t>
            </a:r>
            <a:endParaRPr lang="en-US" altLang="ja-JP" sz="36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ja-JP" alt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事務主幹</a:t>
            </a:r>
            <a:endParaRPr lang="ja-JP" altLang="en-U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891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5" grpId="0" animBg="1"/>
      <p:bldP spid="12298" grpId="0"/>
      <p:bldP spid="17" grpId="0" animBg="1"/>
      <p:bldP spid="12300" grpId="0"/>
      <p:bldP spid="19" grpId="0" animBg="1"/>
      <p:bldP spid="7" grpId="0"/>
      <p:bldP spid="18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2" name="テキスト ボックス 19"/>
          <p:cNvSpPr txBox="1">
            <a:spLocks noChangeArrowheads="1"/>
          </p:cNvSpPr>
          <p:nvPr/>
        </p:nvSpPr>
        <p:spPr bwMode="auto">
          <a:xfrm>
            <a:off x="2699792" y="2804735"/>
            <a:ext cx="64442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管理職として行動し、教職員及び保護者等と</a:t>
            </a:r>
            <a:r>
              <a:rPr lang="ja-JP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の調整役・広報役を務め</a:t>
            </a:r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、また共同実施組織</a:t>
            </a:r>
            <a:r>
              <a:rPr lang="ja-JP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と市町</a:t>
            </a:r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教育委員会との連携を図る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3419872" y="4077072"/>
            <a:ext cx="4536504" cy="574675"/>
          </a:xfrm>
          <a:prstGeom prst="round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管理運営職員</a:t>
            </a:r>
            <a:r>
              <a:rPr lang="ja-JP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』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30709" y="44624"/>
            <a:ext cx="5135041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（１）職名の位置付け</a:t>
            </a:r>
          </a:p>
        </p:txBody>
      </p:sp>
      <p:sp>
        <p:nvSpPr>
          <p:cNvPr id="18" name="テキスト ボックス 19"/>
          <p:cNvSpPr txBox="1">
            <a:spLocks noChangeArrowheads="1"/>
          </p:cNvSpPr>
          <p:nvPr/>
        </p:nvSpPr>
        <p:spPr bwMode="auto">
          <a:xfrm>
            <a:off x="2699792" y="4964975"/>
            <a:ext cx="64442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市町を超えた広域的な学校</a:t>
            </a:r>
            <a:r>
              <a:rPr lang="ja-JP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事務の向上を目指し</a:t>
            </a:r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、地域</a:t>
            </a:r>
            <a:r>
              <a:rPr lang="ja-JP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の指導</a:t>
            </a:r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及び調整役を務め</a:t>
            </a:r>
            <a:r>
              <a:rPr lang="ja-JP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、全県的</a:t>
            </a:r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な</a:t>
            </a:r>
            <a:r>
              <a:rPr lang="ja-JP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連携・ＰＲ活動を行う</a:t>
            </a:r>
            <a:endParaRPr lang="ja-JP" alt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ｺﾞｼｯｸM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419872" y="6165304"/>
            <a:ext cx="4536504" cy="574675"/>
          </a:xfrm>
          <a:prstGeom prst="round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統括職員</a:t>
            </a:r>
            <a:r>
              <a:rPr lang="ja-JP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』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9623" y="2854677"/>
            <a:ext cx="17920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事務長</a:t>
            </a:r>
            <a:endParaRPr lang="ja-JP" altLang="en-U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36512" y="5014917"/>
            <a:ext cx="25557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6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統括事務長</a:t>
            </a:r>
            <a:endParaRPr lang="ja-JP" altLang="en-US" sz="3600" b="1" cap="all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9730" y="764704"/>
            <a:ext cx="255577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zh-TW" alt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事務</a:t>
            </a:r>
            <a:r>
              <a:rPr lang="zh-TW" alt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主任</a:t>
            </a:r>
            <a:endParaRPr lang="en-US" altLang="zh-TW" sz="3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  <a:p>
            <a:r>
              <a:rPr lang="zh-TW" alt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（副室長）</a:t>
            </a:r>
            <a:endParaRPr lang="ja-JP" altLang="en-U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419872" y="1988840"/>
            <a:ext cx="4536504" cy="574675"/>
          </a:xfrm>
          <a:prstGeom prst="round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管理</a:t>
            </a:r>
            <a:r>
              <a:rPr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運営補佐職員</a:t>
            </a:r>
            <a:r>
              <a:rPr lang="ja-JP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』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テキスト ボックス 19"/>
          <p:cNvSpPr txBox="1">
            <a:spLocks noChangeArrowheads="1"/>
          </p:cNvSpPr>
          <p:nvPr/>
        </p:nvSpPr>
        <p:spPr bwMode="auto">
          <a:xfrm>
            <a:off x="2694988" y="776314"/>
            <a:ext cx="64442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ｺﾞｼｯｸM" pitchFamily="49" charset="-128"/>
              </a:rPr>
              <a:t>事務長の補佐を務めて共同実施組織内の調整を行い、事務長の指導が組織内に円滑に行き渡るよう努める</a:t>
            </a:r>
          </a:p>
        </p:txBody>
      </p:sp>
    </p:spTree>
    <p:extLst>
      <p:ext uri="{BB962C8B-B14F-4D97-AF65-F5344CB8AC3E}">
        <p14:creationId xmlns:p14="http://schemas.microsoft.com/office/powerpoint/2010/main" val="95638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2" grpId="0"/>
      <p:bldP spid="21" grpId="0" animBg="1"/>
      <p:bldP spid="18" grpId="0"/>
      <p:bldP spid="20" grpId="0" animBg="1"/>
      <p:bldP spid="9" grpId="0"/>
      <p:bldP spid="11" grpId="0"/>
      <p:bldP spid="10" grpId="0"/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正方形/長方形 3"/>
          <p:cNvSpPr>
            <a:spLocks noChangeArrowheads="1"/>
          </p:cNvSpPr>
          <p:nvPr/>
        </p:nvSpPr>
        <p:spPr bwMode="auto">
          <a:xfrm>
            <a:off x="179586" y="693738"/>
            <a:ext cx="547253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ＤＦ特太ゴシック体" pitchFamily="1" charset="-128"/>
              </a:rPr>
              <a:t>土台となる５つの柱</a:t>
            </a:r>
            <a:endParaRPr lang="ja-JP" altLang="ja-JP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ＤＦ特太ゴシック体" pitchFamily="1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50825" y="1661046"/>
            <a:ext cx="3313113" cy="831850"/>
          </a:xfrm>
          <a:prstGeom prst="rect">
            <a:avLst/>
          </a:prstGeom>
          <a:gradFill>
            <a:gsLst>
              <a:gs pos="17000">
                <a:srgbClr val="83A1BD"/>
              </a:gs>
              <a:gs pos="0">
                <a:schemeClr val="bg1"/>
              </a:gs>
              <a:gs pos="100000">
                <a:schemeClr val="bg2">
                  <a:lumMod val="2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ＤＨＰ特太ゴシック体" pitchFamily="2" charset="-128"/>
              </a:rPr>
              <a:t>教職員としての資質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50825" y="2670746"/>
            <a:ext cx="3313113" cy="830262"/>
          </a:xfrm>
          <a:prstGeom prst="rect">
            <a:avLst/>
          </a:prstGeom>
          <a:gradFill>
            <a:gsLst>
              <a:gs pos="17000">
                <a:srgbClr val="83A1BD"/>
              </a:gs>
              <a:gs pos="0">
                <a:schemeClr val="bg1"/>
              </a:gs>
              <a:gs pos="100000">
                <a:schemeClr val="bg2">
                  <a:lumMod val="2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ＤＨＰ特太ゴシック体" pitchFamily="2" charset="-128"/>
              </a:rPr>
              <a:t>専門事務能力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50825" y="3678858"/>
            <a:ext cx="3313113" cy="830262"/>
          </a:xfrm>
          <a:prstGeom prst="rect">
            <a:avLst/>
          </a:prstGeom>
          <a:gradFill>
            <a:gsLst>
              <a:gs pos="17000">
                <a:srgbClr val="83A1BD"/>
              </a:gs>
              <a:gs pos="0">
                <a:schemeClr val="bg1"/>
              </a:gs>
              <a:gs pos="100000">
                <a:schemeClr val="bg2">
                  <a:lumMod val="2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ＤＨＰ特太ゴシック体" pitchFamily="2" charset="-128"/>
              </a:rPr>
              <a:t>調整力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50825" y="4686970"/>
            <a:ext cx="3313113" cy="830262"/>
          </a:xfrm>
          <a:prstGeom prst="rect">
            <a:avLst/>
          </a:prstGeom>
          <a:gradFill>
            <a:gsLst>
              <a:gs pos="17000">
                <a:srgbClr val="83A1BD"/>
              </a:gs>
              <a:gs pos="0">
                <a:schemeClr val="bg1"/>
              </a:gs>
              <a:gs pos="100000">
                <a:schemeClr val="bg2">
                  <a:lumMod val="2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ＤＨＰ特太ゴシック体" pitchFamily="2" charset="-128"/>
              </a:rPr>
              <a:t>学校経営・企画力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50825" y="5694363"/>
            <a:ext cx="3313113" cy="830262"/>
          </a:xfrm>
          <a:prstGeom prst="rect">
            <a:avLst/>
          </a:prstGeom>
          <a:gradFill>
            <a:gsLst>
              <a:gs pos="17000">
                <a:srgbClr val="83A1BD"/>
              </a:gs>
              <a:gs pos="0">
                <a:schemeClr val="bg1"/>
              </a:gs>
              <a:gs pos="100000">
                <a:schemeClr val="bg2">
                  <a:lumMod val="2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ＤＨＰ特太ゴシック体" pitchFamily="2" charset="-128"/>
              </a:rPr>
              <a:t>組織力発揮のための能力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63938" y="1661046"/>
            <a:ext cx="5329237" cy="831850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300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法令遵守　協調性　責任感　使命感など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63938" y="2670746"/>
            <a:ext cx="5329237" cy="830262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300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事務処理力　情報処理力　財務管理力　危機管理力</a:t>
            </a:r>
            <a:r>
              <a:rPr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リスク管理</a:t>
            </a:r>
            <a:r>
              <a:rPr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など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63938" y="3678858"/>
            <a:ext cx="5303837" cy="830262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300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学校区連携・交渉力　説明責任・透明性　コミュニケーション力　など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63938" y="4686970"/>
            <a:ext cx="5329237" cy="830262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300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信頼性　企画立案　改革力　判断・行動力　など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63938" y="5694363"/>
            <a:ext cx="5303837" cy="830262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300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リーダーシップ　人材育成　</a:t>
            </a:r>
            <a:r>
              <a:rPr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など</a:t>
            </a:r>
          </a:p>
          <a:p>
            <a:pPr>
              <a:defRPr/>
            </a:pPr>
            <a:endParaRPr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07504" y="96728"/>
            <a:ext cx="969700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200" b="1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（２）学校事務職員としての</a:t>
            </a:r>
            <a:r>
              <a:rPr lang="en-US" altLang="ja-JP" sz="3200" b="1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『</a:t>
            </a:r>
            <a:r>
              <a:rPr lang="ja-JP" altLang="en-US" sz="3200" b="1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基本的スキル</a:t>
            </a:r>
            <a:r>
              <a:rPr lang="en-US" altLang="ja-JP" sz="3200" b="1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』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07504" y="3501008"/>
            <a:ext cx="8856984" cy="316799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331640" y="2742754"/>
            <a:ext cx="6048672" cy="830262"/>
          </a:xfrm>
          <a:prstGeom prst="round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マネジメント力</a:t>
            </a:r>
            <a:endParaRPr lang="ja-JP" alt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3" grpId="0" animBg="1"/>
      <p:bldP spid="11" grpId="0" animBg="1"/>
      <p:bldP spid="12" grpId="0" animBg="1"/>
      <p:bldP spid="13" grpId="0" animBg="1"/>
      <p:bldP spid="14" grpId="0" animBg="1"/>
      <p:bldP spid="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69" y="404664"/>
            <a:ext cx="8875927" cy="645333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7164388" y="30163"/>
            <a:ext cx="158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lang="ja-JP" altLang="en-US" b="1" dirty="0" smtClean="0">
                <a:latin typeface="ＭＳ ゴシック" pitchFamily="49" charset="-128"/>
                <a:ea typeface="ＭＳ ゴシック" pitchFamily="49" charset="-128"/>
              </a:rPr>
              <a:t>図２</a:t>
            </a:r>
            <a:r>
              <a:rPr lang="en-US" altLang="ja-JP" b="1" dirty="0" smtClean="0">
                <a:latin typeface="ＭＳ ゴシック" pitchFamily="49" charset="-128"/>
                <a:ea typeface="ＭＳ ゴシック" pitchFamily="49" charset="-128"/>
              </a:rPr>
              <a:t>】</a:t>
            </a:r>
            <a:endParaRPr lang="ja-JP" altLang="en-US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0569" y="-27384"/>
            <a:ext cx="2395207" cy="4770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2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ＭＳ Ｐゴシック" pitchFamily="50" charset="-128"/>
              </a:rPr>
              <a:t>基本的スキル表</a:t>
            </a:r>
          </a:p>
        </p:txBody>
      </p:sp>
    </p:spTree>
    <p:extLst>
      <p:ext uri="{BB962C8B-B14F-4D97-AF65-F5344CB8AC3E}">
        <p14:creationId xmlns:p14="http://schemas.microsoft.com/office/powerpoint/2010/main" val="34614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学校における</a:t>
            </a:r>
            <a:r>
              <a:rPr lang="en-US" altLang="ja-JP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｢</a:t>
            </a: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個人</a:t>
            </a:r>
            <a:r>
              <a:rPr lang="en-US" altLang="ja-JP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｣</a:t>
            </a: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をグランドデザインする</a:t>
            </a:r>
            <a:endParaRPr lang="ja-JP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7653" name="正方形/長方形 2"/>
          <p:cNvSpPr>
            <a:spLocks noChangeArrowheads="1"/>
          </p:cNvSpPr>
          <p:nvPr/>
        </p:nvSpPr>
        <p:spPr bwMode="auto">
          <a:xfrm>
            <a:off x="684213" y="1152525"/>
            <a:ext cx="7488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hangingPunct="0"/>
            <a:r>
              <a:rPr lang="ja-JP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（３）キャリアアップのための３つのキーワード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976712" y="1839266"/>
            <a:ext cx="3307255" cy="869654"/>
            <a:chOff x="2195513" y="2060575"/>
            <a:chExt cx="5256212" cy="936625"/>
          </a:xfrm>
        </p:grpSpPr>
        <p:sp>
          <p:nvSpPr>
            <p:cNvPr id="10" name="角丸四角形 9"/>
            <p:cNvSpPr/>
            <p:nvPr/>
          </p:nvSpPr>
          <p:spPr>
            <a:xfrm>
              <a:off x="2195513" y="2060575"/>
              <a:ext cx="5256212" cy="936625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0">
                  <a:schemeClr val="bg1"/>
                </a:gs>
                <a:gs pos="3000">
                  <a:schemeClr val="bg1"/>
                </a:gs>
                <a:gs pos="100000">
                  <a:srgbClr val="FFFF00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2889346" y="2073870"/>
              <a:ext cx="3890769" cy="8286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ja-JP" altLang="en-US" sz="4400" b="1" dirty="0">
                  <a:ln w="1905"/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50" charset="-128"/>
                </a:rPr>
                <a:t>教育理解</a:t>
              </a:r>
            </a:p>
          </p:txBody>
        </p:sp>
      </p:grp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976712" y="3359894"/>
            <a:ext cx="762773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・子どもとの関わりを増やし、教員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との信頼関係を築く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976712" y="5036983"/>
            <a:ext cx="777175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・教員との関わりを通し、教育環境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改善</a:t>
            </a:r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に向けた実践を行う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13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学校における</a:t>
            </a:r>
            <a:r>
              <a:rPr lang="en-US" altLang="ja-JP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｢</a:t>
            </a: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個人</a:t>
            </a:r>
            <a:r>
              <a:rPr lang="en-US" altLang="ja-JP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｣</a:t>
            </a: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をグランドデザインする</a:t>
            </a:r>
            <a:endParaRPr lang="ja-JP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7653" name="正方形/長方形 2"/>
          <p:cNvSpPr>
            <a:spLocks noChangeArrowheads="1"/>
          </p:cNvSpPr>
          <p:nvPr/>
        </p:nvSpPr>
        <p:spPr bwMode="auto">
          <a:xfrm>
            <a:off x="684213" y="1152525"/>
            <a:ext cx="7488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hangingPunct="0"/>
            <a:r>
              <a:rPr lang="ja-JP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（３）キャリアアップのための３つのキーワード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976712" y="1839266"/>
            <a:ext cx="3307255" cy="869654"/>
            <a:chOff x="2195513" y="2060575"/>
            <a:chExt cx="5256212" cy="936625"/>
          </a:xfrm>
        </p:grpSpPr>
        <p:sp>
          <p:nvSpPr>
            <p:cNvPr id="10" name="角丸四角形 9"/>
            <p:cNvSpPr/>
            <p:nvPr/>
          </p:nvSpPr>
          <p:spPr>
            <a:xfrm>
              <a:off x="2195513" y="2060575"/>
              <a:ext cx="5256212" cy="936625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0">
                  <a:schemeClr val="bg1"/>
                </a:gs>
                <a:gs pos="3000">
                  <a:schemeClr val="bg1"/>
                </a:gs>
                <a:gs pos="100000">
                  <a:srgbClr val="FFFF00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3068953" y="2073870"/>
              <a:ext cx="3531551" cy="8286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ja-JP" altLang="en-US" sz="4400" b="1" dirty="0" smtClean="0">
                  <a:ln w="1905"/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50" charset="-128"/>
                </a:rPr>
                <a:t>積 極 性</a:t>
              </a:r>
              <a:endParaRPr lang="ja-JP" altLang="en-US" sz="4400" b="1" dirty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endParaRPr>
            </a:p>
          </p:txBody>
        </p:sp>
      </p:grp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827584" y="3284984"/>
            <a:ext cx="79208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・業務に対して問題意識を高く持ち、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学校内外へ進んで働きかける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827584" y="4725144"/>
            <a:ext cx="813690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・子どもたちの実態を把握し、様々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な業務へ関わり、知識と業務経験　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を増やす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72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13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学校における</a:t>
            </a:r>
            <a:r>
              <a:rPr lang="en-US" altLang="ja-JP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｢</a:t>
            </a: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個人</a:t>
            </a:r>
            <a:r>
              <a:rPr lang="en-US" altLang="ja-JP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｣</a:t>
            </a: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をグランドデザインする</a:t>
            </a:r>
            <a:endParaRPr lang="ja-JP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7653" name="正方形/長方形 2"/>
          <p:cNvSpPr>
            <a:spLocks noChangeArrowheads="1"/>
          </p:cNvSpPr>
          <p:nvPr/>
        </p:nvSpPr>
        <p:spPr bwMode="auto">
          <a:xfrm>
            <a:off x="684213" y="1152525"/>
            <a:ext cx="7488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hangingPunct="0"/>
            <a:r>
              <a:rPr lang="ja-JP" altLang="ja-JP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（３）キャリアアップのための３つのキーワード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976712" y="1839266"/>
            <a:ext cx="3307255" cy="869654"/>
            <a:chOff x="2195513" y="2060575"/>
            <a:chExt cx="5256212" cy="936625"/>
          </a:xfrm>
        </p:grpSpPr>
        <p:sp>
          <p:nvSpPr>
            <p:cNvPr id="10" name="角丸四角形 9"/>
            <p:cNvSpPr/>
            <p:nvPr/>
          </p:nvSpPr>
          <p:spPr>
            <a:xfrm>
              <a:off x="2195513" y="2060575"/>
              <a:ext cx="5256212" cy="936625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0">
                  <a:schemeClr val="bg1"/>
                </a:gs>
                <a:gs pos="3000">
                  <a:schemeClr val="bg1"/>
                </a:gs>
                <a:gs pos="100000">
                  <a:srgbClr val="FFFF00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2439688" y="2073870"/>
              <a:ext cx="4790090" cy="8286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ja-JP" altLang="en-US" sz="4400" b="1" dirty="0" smtClean="0">
                  <a:ln w="1905"/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50" charset="-128"/>
                </a:rPr>
                <a:t>経営的視点</a:t>
              </a:r>
              <a:endParaRPr lang="ja-JP" altLang="en-US" sz="4400" b="1" dirty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endParaRPr>
            </a:p>
          </p:txBody>
        </p:sp>
      </p:grp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976712" y="3284984"/>
            <a:ext cx="78437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・学校全体を視野に入れて業務を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遂行していく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976712" y="4725144"/>
            <a:ext cx="784376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学校区</a:t>
            </a:r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全体を含めた課題解決の</a:t>
            </a:r>
            <a:r>
              <a:rPr lang="ja-JP" alt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た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めに、校長のサポート役として、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広い視野を持つ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214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13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2670175" y="3519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ja-JP" altLang="ja-JP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3556" name="正方形/長方形 2"/>
          <p:cNvSpPr>
            <a:spLocks noChangeArrowheads="1"/>
          </p:cNvSpPr>
          <p:nvPr/>
        </p:nvSpPr>
        <p:spPr bwMode="auto">
          <a:xfrm>
            <a:off x="360363" y="44450"/>
            <a:ext cx="828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hangingPunct="0"/>
            <a:r>
              <a:rPr lang="ja-JP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共同実施が、なぜ「組織」として</a:t>
            </a:r>
            <a:endParaRPr lang="en-US" altLang="ja-JP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algn="ctr" hangingPunct="0"/>
            <a:r>
              <a:rPr lang="ja-JP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有効なツールなの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か？</a:t>
            </a:r>
            <a:endParaRPr lang="ja-JP" altLang="ja-JP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5605" name="正方形/長方形 5"/>
          <p:cNvSpPr>
            <a:spLocks noChangeArrowheads="1"/>
          </p:cNvSpPr>
          <p:nvPr/>
        </p:nvSpPr>
        <p:spPr bwMode="auto">
          <a:xfrm>
            <a:off x="452438" y="5505450"/>
            <a:ext cx="8064500" cy="10763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hangingPunct="0">
              <a:defRPr/>
            </a:pPr>
            <a:r>
              <a:rPr lang="ja-JP" alt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⑤</a:t>
            </a:r>
            <a:r>
              <a:rPr lang="ja-JP" altLang="ja-JP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情報共有や連携による迅速対応と先進的</a:t>
            </a:r>
            <a:endParaRPr lang="en-US" altLang="ja-JP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hangingPunct="0">
              <a:defRPr/>
            </a:pPr>
            <a:r>
              <a:rPr lang="ja-JP" altLang="en-US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取組</a:t>
            </a:r>
            <a:r>
              <a:rPr lang="ja-JP" altLang="en-US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ja-JP" altLang="ja-JP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5606" name="テキスト ボックス 7"/>
          <p:cNvSpPr txBox="1">
            <a:spLocks noChangeArrowheads="1"/>
          </p:cNvSpPr>
          <p:nvPr/>
        </p:nvSpPr>
        <p:spPr bwMode="auto">
          <a:xfrm>
            <a:off x="427038" y="1268413"/>
            <a:ext cx="8393112" cy="107721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eaLnBrk="1">
              <a:defRPr/>
            </a:pPr>
            <a:r>
              <a:rPr lang="ja-JP" alt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①</a:t>
            </a:r>
            <a:r>
              <a:rPr lang="ja-JP" altLang="ja-JP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事務処理の平準化による学校事務の学校間</a:t>
            </a:r>
            <a:endParaRPr lang="en-US" altLang="ja-JP" sz="3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eaLnBrk="1">
              <a:defRPr/>
            </a:pPr>
            <a:r>
              <a:rPr lang="ja-JP" alt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格差の解消</a:t>
            </a:r>
          </a:p>
        </p:txBody>
      </p:sp>
      <p:sp>
        <p:nvSpPr>
          <p:cNvPr id="25607" name="テキスト ボックス 14"/>
          <p:cNvSpPr txBox="1">
            <a:spLocks noChangeArrowheads="1"/>
          </p:cNvSpPr>
          <p:nvPr/>
        </p:nvSpPr>
        <p:spPr bwMode="auto">
          <a:xfrm>
            <a:off x="441325" y="2479675"/>
            <a:ext cx="7200900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eaLnBrk="1">
              <a:defRPr/>
            </a:pPr>
            <a:r>
              <a:rPr lang="ja-JP" alt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②</a:t>
            </a:r>
            <a:r>
              <a:rPr lang="ja-JP" altLang="ja-JP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学校事務職員の人材育成</a:t>
            </a:r>
          </a:p>
        </p:txBody>
      </p:sp>
      <p:sp>
        <p:nvSpPr>
          <p:cNvPr id="25608" name="テキスト ボックス 16"/>
          <p:cNvSpPr txBox="1">
            <a:spLocks noChangeArrowheads="1"/>
          </p:cNvSpPr>
          <p:nvPr/>
        </p:nvSpPr>
        <p:spPr bwMode="auto">
          <a:xfrm>
            <a:off x="434975" y="3359150"/>
            <a:ext cx="8424863" cy="10779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eaLnBrk="1">
              <a:defRPr/>
            </a:pPr>
            <a:r>
              <a:rPr lang="ja-JP" alt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③</a:t>
            </a:r>
            <a:r>
              <a:rPr lang="ja-JP" altLang="ja-JP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事務処理の効率化による学校事務の質と量</a:t>
            </a:r>
            <a:endParaRPr lang="en-US" altLang="ja-JP" sz="3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eaLnBrk="1">
              <a:defRPr/>
            </a:pPr>
            <a:r>
              <a:rPr lang="ja-JP" alt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を向上</a:t>
            </a:r>
          </a:p>
        </p:txBody>
      </p:sp>
      <p:sp>
        <p:nvSpPr>
          <p:cNvPr id="25609" name="テキスト ボックス 17"/>
          <p:cNvSpPr txBox="1">
            <a:spLocks noChangeArrowheads="1"/>
          </p:cNvSpPr>
          <p:nvPr/>
        </p:nvSpPr>
        <p:spPr bwMode="auto">
          <a:xfrm>
            <a:off x="434975" y="4572000"/>
            <a:ext cx="8169275" cy="5857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eaLnBrk="1">
              <a:defRPr/>
            </a:pPr>
            <a:r>
              <a:rPr lang="ja-JP" alt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④</a:t>
            </a:r>
            <a:r>
              <a:rPr lang="ja-JP" altLang="ja-JP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各学校の課題を組織的取組により解決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5605" grpId="0"/>
      <p:bldP spid="25606" grpId="0"/>
      <p:bldP spid="25607" grpId="0"/>
      <p:bldP spid="25608" grpId="0"/>
      <p:bldP spid="2560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525131"/>
              </p:ext>
            </p:extLst>
          </p:nvPr>
        </p:nvGraphicFramePr>
        <p:xfrm>
          <a:off x="179388" y="260350"/>
          <a:ext cx="8785224" cy="6462712"/>
        </p:xfrm>
        <a:graphic>
          <a:graphicData uri="http://schemas.openxmlformats.org/drawingml/2006/table">
            <a:tbl>
              <a:tblPr/>
              <a:tblGrid>
                <a:gridCol w="474876"/>
                <a:gridCol w="2611824"/>
                <a:gridCol w="2611824"/>
                <a:gridCol w="3086700"/>
              </a:tblGrid>
              <a:tr h="65942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組　　織　　力　　発　　揮</a:t>
                      </a:r>
                    </a:p>
                  </a:txBody>
                  <a:tcPr marL="5898" marR="5898" marT="589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9518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人　　材　　編</a:t>
                      </a:r>
                    </a:p>
                  </a:txBody>
                  <a:tcPr marL="5898" marR="5898" marT="589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254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職位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898" marR="5898" marT="589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室員</a:t>
                      </a:r>
                    </a:p>
                  </a:txBody>
                  <a:tcPr marL="5898" marR="5898" marT="5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事務主任・副室長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898" marR="5898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室長</a:t>
                      </a:r>
                    </a:p>
                  </a:txBody>
                  <a:tcPr marL="5898" marR="5898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役割</a:t>
                      </a:r>
                    </a:p>
                  </a:txBody>
                  <a:tcPr marL="5898" marR="5898" marT="589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担当</a:t>
                      </a:r>
                    </a:p>
                  </a:txBody>
                  <a:tcPr marL="5898" marR="5898" marT="5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調整・企画</a:t>
                      </a:r>
                    </a:p>
                  </a:txBody>
                  <a:tcPr marL="5898" marR="5898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総括・管理運営</a:t>
                      </a:r>
                      <a:endParaRPr lang="ja-JP" alt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898" marR="5898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37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職務内容</a:t>
                      </a:r>
                    </a:p>
                  </a:txBody>
                  <a:tcPr marL="5898" marR="5898" marT="5899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共同実施にかかる事務</a:t>
                      </a:r>
                    </a:p>
                  </a:txBody>
                  <a:tcPr marL="5898" marR="5898" marT="58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支援室の運営・企画・立案の補佐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支援室の運営・企画・立案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4253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●室長の指示する事務</a:t>
                      </a:r>
                    </a:p>
                  </a:txBody>
                  <a:tcPr marL="5898" marR="5898" marT="58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●室長の補佐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●支援室の総括・学校間の連絡調整</a:t>
                      </a:r>
                      <a:b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●手当認定審査</a:t>
                      </a:r>
                      <a:b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●事務の専決・代決</a:t>
                      </a:r>
                      <a:b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●事務職員の指導・助言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517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具体的行動</a:t>
                      </a:r>
                    </a:p>
                  </a:txBody>
                  <a:tcPr marL="5898" marR="5898" marT="5899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①担当業務の正確・迅速な処理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②支援室員同士のコミュニケーション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③経験者からの情報収集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④共同実施への貢献意識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⑤自己意識改革</a:t>
                      </a:r>
                    </a:p>
                  </a:txBody>
                  <a:tcPr marL="5898" marR="5898" marT="58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①室長の職務の補佐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②室長不在時の職務の代行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③室長と室員との連絡調整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①管理運営能力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②企画立案能力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③リーダーシップ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④信頼関係構築能力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⑤情報収集能力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⑥人材指導・育成能力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⑦外部との連絡調整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cxnSp>
        <p:nvCxnSpPr>
          <p:cNvPr id="3" name="直線コネクタ 2"/>
          <p:cNvCxnSpPr/>
          <p:nvPr/>
        </p:nvCxnSpPr>
        <p:spPr>
          <a:xfrm>
            <a:off x="3491880" y="1340768"/>
            <a:ext cx="216024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22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37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5288" y="1628775"/>
            <a:ext cx="85693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★新しい時代の学校事務のあり方・学校</a:t>
            </a:r>
            <a:endParaRPr lang="en-US" altLang="ja-JP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>
              <a:defRPr/>
            </a:pPr>
            <a:r>
              <a:rPr lang="ja-JP" alt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事務職員像の明示</a:t>
            </a:r>
          </a:p>
        </p:txBody>
      </p:sp>
      <p:sp>
        <p:nvSpPr>
          <p:cNvPr id="7" name="ストライプ矢印 6"/>
          <p:cNvSpPr/>
          <p:nvPr/>
        </p:nvSpPr>
        <p:spPr>
          <a:xfrm rot="5400000">
            <a:off x="1750765" y="3163094"/>
            <a:ext cx="1430337" cy="1260475"/>
          </a:xfrm>
          <a:prstGeom prst="stripedRightArrow">
            <a:avLst/>
          </a:prstGeom>
          <a:gradFill>
            <a:gsLst>
              <a:gs pos="0">
                <a:srgbClr val="03D4A8"/>
              </a:gs>
              <a:gs pos="68000">
                <a:srgbClr val="21D6E0"/>
              </a:gs>
              <a:gs pos="16000">
                <a:srgbClr val="0087E6"/>
              </a:gs>
              <a:gs pos="100000">
                <a:srgbClr val="005CBF"/>
              </a:gs>
            </a:gsLst>
            <a:lin ang="10800000" scaled="0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395288" y="4862513"/>
            <a:ext cx="8569325" cy="14465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7000">
                <a:srgbClr val="FF7A00"/>
              </a:gs>
              <a:gs pos="83000">
                <a:srgbClr val="FF0300"/>
              </a:gs>
              <a:gs pos="100000">
                <a:srgbClr val="4D0808"/>
              </a:gs>
            </a:gsLst>
            <a:lin ang="5400000"/>
          </a:gra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新しい学校事務の構築</a:t>
            </a:r>
            <a:r>
              <a:rPr lang="ja-JP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と</a:t>
            </a:r>
            <a:endParaRPr lang="en-US" altLang="ja-JP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学校事務職員の資質能力の向上</a:t>
            </a:r>
          </a:p>
        </p:txBody>
      </p:sp>
      <p:sp>
        <p:nvSpPr>
          <p:cNvPr id="9" name="下リボン 8"/>
          <p:cNvSpPr/>
          <p:nvPr/>
        </p:nvSpPr>
        <p:spPr>
          <a:xfrm>
            <a:off x="684213" y="333375"/>
            <a:ext cx="3024187" cy="792163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anchor="ctr"/>
          <a:lstStyle/>
          <a:p>
            <a:pPr algn="ctr">
              <a:defRPr/>
            </a:pPr>
            <a:r>
              <a:rPr lang="ja-JP" altLang="en-US" sz="3200" b="1" dirty="0">
                <a:latin typeface="ＭＳ ゴシック" pitchFamily="49" charset="-128"/>
                <a:ea typeface="ＭＳ ゴシック" pitchFamily="49" charset="-128"/>
              </a:rPr>
              <a:t>ねらいは</a:t>
            </a:r>
          </a:p>
          <a:p>
            <a:pPr algn="ctr">
              <a:defRPr/>
            </a:pPr>
            <a:endParaRPr lang="ja-JP" altLang="en-US" sz="28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756917"/>
            <a:ext cx="2680169" cy="18962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6695"/>
              </p:ext>
            </p:extLst>
          </p:nvPr>
        </p:nvGraphicFramePr>
        <p:xfrm>
          <a:off x="107950" y="125239"/>
          <a:ext cx="8928099" cy="6688137"/>
        </p:xfrm>
        <a:graphic>
          <a:graphicData uri="http://schemas.openxmlformats.org/drawingml/2006/table">
            <a:tbl>
              <a:tblPr/>
              <a:tblGrid>
                <a:gridCol w="457852"/>
                <a:gridCol w="2061982"/>
                <a:gridCol w="2088232"/>
                <a:gridCol w="2016224"/>
                <a:gridCol w="2303809"/>
              </a:tblGrid>
              <a:tr h="35978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組　　織　　力　　発　　揮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71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シ　ス　テ　ム　編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39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ｷｰﾜｰﾄﾞ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組織マネジメント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室長の責任と権限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連携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研修・支援制度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064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自己組織力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今後の法令等の整備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外部との連携・協力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任命権者・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設置者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事務研による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51209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具体的行動</a:t>
                      </a:r>
                    </a:p>
                  </a:txBody>
                  <a:tcPr marL="0" marR="0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</a:t>
                      </a:r>
                      <a:r>
                        <a:rPr lang="en-US" altLang="ja-JP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PLAN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中期・今年の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目標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設定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◆具体的実行計画策定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◆協議会へ提案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</a:t>
                      </a:r>
                      <a:r>
                        <a:rPr lang="en-US" altLang="ja-JP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DO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役割分担と協議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◆財務・情報を活用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</a:t>
                      </a:r>
                      <a:r>
                        <a:rPr lang="en-US" altLang="ja-JP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CHECK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進捗状況の確認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◆外部者の評価と助言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◆計画の見直し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◆自己評価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</a:t>
                      </a:r>
                      <a:r>
                        <a:rPr lang="en-US" altLang="ja-JP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ACTION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改善策と次年度計画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◆協議会への報告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◆中期計画の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見直し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①県費事務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◆給与情報入力検索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の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PC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設置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当初旅費</a:t>
                      </a: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予算の</a:t>
                      </a: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配分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要望と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調整が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出来る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システム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②市町費事務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◆予算について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の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専決権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◆支援室予算の編成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執行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◆中長期予算策定へ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の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参画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◆校</a:t>
                      </a: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納金監査を職務に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規定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③人事など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◆支援室員の人事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配置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に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ついての事前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ヒア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リング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G丸ｺﾞｼｯｸM-PRO" pitchFamily="50" charset="-128"/>
                          <a:ea typeface="ＤＦ特太ゴシック体" pitchFamily="1" charset="-128"/>
                        </a:rPr>
                        <a:t>室長</a:t>
                      </a:r>
                      <a:endParaRPr lang="en-US" altLang="ja-JP" sz="20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G丸ｺﾞｼｯｸM-PRO" pitchFamily="50" charset="-128"/>
                        <a:ea typeface="ＤＦ特太ゴシック体" pitchFamily="1" charset="-128"/>
                      </a:endParaRPr>
                    </a:p>
                    <a:p>
                      <a:pPr algn="l" fontAlgn="t"/>
                      <a:endParaRPr lang="en-US" altLang="ja-JP" sz="1600" b="1" i="0" u="none" strike="noStrike" dirty="0" smtClean="0">
                        <a:solidFill>
                          <a:srgbClr val="FF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①地教委、校長会・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教頭会代表との連携</a:t>
                      </a: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②保護者・地域との連携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endParaRPr lang="en-US" altLang="ja-JP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endParaRPr lang="en-US" altLang="ja-JP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t"/>
                      <a:r>
                        <a:rPr lang="ja-JP" altLang="en-US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G丸ｺﾞｼｯｸM-PRO" pitchFamily="50" charset="-128"/>
                          <a:ea typeface="ＤＦ特太ゴシック体" pitchFamily="1" charset="-128"/>
                        </a:rPr>
                        <a:t>統括事務長</a:t>
                      </a:r>
                      <a:endParaRPr lang="en-US" altLang="ja-JP" sz="20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G丸ｺﾞｼｯｸM-PRO" pitchFamily="50" charset="-128"/>
                        <a:ea typeface="ＤＦ特太ゴシック体" pitchFamily="1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③地域内支援室間の連携、全県的な連携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④県教委と</a:t>
                      </a: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の連携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①研修</a:t>
                      </a:r>
                      <a: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◆階層別研修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・支援室によるＯＪＴ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・地域別の支援室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連携研修　　　　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・職階別研修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・採用一元化対策など　　　　　　　　　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・教育センター講座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◆能力開発研修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・専門性向上研修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・自己啓発研修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②支援</a:t>
                      </a:r>
                      <a: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◆事務長会の支援と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協力体制整備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◆人材育成システム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の構築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◆「事務指導主事」等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の設置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◆設置者による支援</a:t>
                      </a:r>
                      <a:endParaRPr lang="ja-JP" alt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6287" name="Line 128"/>
          <p:cNvSpPr>
            <a:spLocks noChangeShapeType="1"/>
          </p:cNvSpPr>
          <p:nvPr/>
        </p:nvSpPr>
        <p:spPr bwMode="auto">
          <a:xfrm>
            <a:off x="16857663" y="11295063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3347864" y="802898"/>
            <a:ext cx="25202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37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738271"/>
              </p:ext>
            </p:extLst>
          </p:nvPr>
        </p:nvGraphicFramePr>
        <p:xfrm>
          <a:off x="107950" y="188913"/>
          <a:ext cx="8928100" cy="6488113"/>
        </p:xfrm>
        <a:graphic>
          <a:graphicData uri="http://schemas.openxmlformats.org/drawingml/2006/table">
            <a:tbl>
              <a:tblPr/>
              <a:tblGrid>
                <a:gridCol w="817563"/>
                <a:gridCol w="1050925"/>
                <a:gridCol w="1401762"/>
                <a:gridCol w="350838"/>
                <a:gridCol w="582612"/>
                <a:gridCol w="403225"/>
                <a:gridCol w="700088"/>
                <a:gridCol w="701675"/>
                <a:gridCol w="466725"/>
                <a:gridCol w="584200"/>
                <a:gridCol w="350837"/>
                <a:gridCol w="1517650"/>
              </a:tblGrid>
              <a:tr h="717550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組　　織　　力　　進　　化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17550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ス　テ　ー　ジ　ア　ッ　プ　編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B3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ステージ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キーワード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9D3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具　　体　　的　　行　　動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350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学校運営支援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9D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①課題の共有と組織的対応策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②課題解決・目標達成のための連携強化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③迅速な情報発信と積極的取組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④地域と共に学校をつくる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075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922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教授活</a:t>
                      </a: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動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支援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9D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①ニーズの把握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②教員のサポート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ICT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化による校務の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サポート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075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学校事務力向上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9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①効率化と連携強化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②事務の平準化と標準化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③バックアップ体制の構築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④意識と資質向上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⑤職務標準表の具現化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上矢印 4"/>
          <p:cNvSpPr/>
          <p:nvPr/>
        </p:nvSpPr>
        <p:spPr>
          <a:xfrm>
            <a:off x="12496800" y="8007350"/>
            <a:ext cx="528638" cy="274638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上矢印 5"/>
          <p:cNvSpPr/>
          <p:nvPr/>
        </p:nvSpPr>
        <p:spPr>
          <a:xfrm>
            <a:off x="12468225" y="6454775"/>
            <a:ext cx="447675" cy="312738"/>
          </a:xfrm>
          <a:prstGeom prst="up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上矢印 7"/>
          <p:cNvSpPr/>
          <p:nvPr/>
        </p:nvSpPr>
        <p:spPr>
          <a:xfrm>
            <a:off x="4500563" y="3717925"/>
            <a:ext cx="503237" cy="215900"/>
          </a:xfrm>
          <a:prstGeom prst="upArrow">
            <a:avLst/>
          </a:prstGeom>
          <a:gradFill>
            <a:gsLst>
              <a:gs pos="19000">
                <a:srgbClr val="FFBABA"/>
              </a:gs>
              <a:gs pos="0">
                <a:schemeClr val="bg1"/>
              </a:gs>
              <a:gs pos="100000">
                <a:srgbClr val="FF00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上矢印 8"/>
          <p:cNvSpPr/>
          <p:nvPr/>
        </p:nvSpPr>
        <p:spPr>
          <a:xfrm>
            <a:off x="4500563" y="5300663"/>
            <a:ext cx="503237" cy="215900"/>
          </a:xfrm>
          <a:prstGeom prst="upArrow">
            <a:avLst/>
          </a:prstGeom>
          <a:gradFill>
            <a:gsLst>
              <a:gs pos="19000">
                <a:srgbClr val="FFBABA"/>
              </a:gs>
              <a:gs pos="0">
                <a:schemeClr val="bg1"/>
              </a:gs>
              <a:gs pos="100000">
                <a:srgbClr val="FF00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2594728" y="1484784"/>
            <a:ext cx="4065504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696159"/>
              </p:ext>
            </p:extLst>
          </p:nvPr>
        </p:nvGraphicFramePr>
        <p:xfrm>
          <a:off x="179388" y="260350"/>
          <a:ext cx="8785224" cy="6462712"/>
        </p:xfrm>
        <a:graphic>
          <a:graphicData uri="http://schemas.openxmlformats.org/drawingml/2006/table">
            <a:tbl>
              <a:tblPr/>
              <a:tblGrid>
                <a:gridCol w="474876"/>
                <a:gridCol w="2611824"/>
                <a:gridCol w="2611824"/>
                <a:gridCol w="3086700"/>
              </a:tblGrid>
              <a:tr h="65942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組　　織　　力　　発　　揮</a:t>
                      </a:r>
                    </a:p>
                  </a:txBody>
                  <a:tcPr marL="5898" marR="5898" marT="589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9518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人　　材　　編</a:t>
                      </a:r>
                    </a:p>
                  </a:txBody>
                  <a:tcPr marL="5898" marR="5898" marT="589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254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職位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898" marR="5898" marT="589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室員</a:t>
                      </a:r>
                    </a:p>
                  </a:txBody>
                  <a:tcPr marL="5898" marR="5898" marT="5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事務主任・副室長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898" marR="5898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室長</a:t>
                      </a:r>
                    </a:p>
                  </a:txBody>
                  <a:tcPr marL="5898" marR="5898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役割</a:t>
                      </a:r>
                    </a:p>
                  </a:txBody>
                  <a:tcPr marL="5898" marR="5898" marT="589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担当</a:t>
                      </a:r>
                    </a:p>
                  </a:txBody>
                  <a:tcPr marL="5898" marR="5898" marT="58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調整・企画</a:t>
                      </a:r>
                    </a:p>
                  </a:txBody>
                  <a:tcPr marL="5898" marR="5898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総括・管理運営</a:t>
                      </a:r>
                      <a:endParaRPr lang="ja-JP" alt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898" marR="5898" marT="5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37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職務内容</a:t>
                      </a:r>
                    </a:p>
                  </a:txBody>
                  <a:tcPr marL="5898" marR="5898" marT="5899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共同実施にかかる事務</a:t>
                      </a:r>
                    </a:p>
                  </a:txBody>
                  <a:tcPr marL="5898" marR="5898" marT="58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支援室の運営・企画・立案の補佐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支援室の運営・企画・立案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4253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●室長の指示する事務</a:t>
                      </a:r>
                    </a:p>
                  </a:txBody>
                  <a:tcPr marL="5898" marR="5898" marT="58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●室長の補佐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●支援室の総括・学校間の連絡調整</a:t>
                      </a:r>
                      <a:b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●手当認定審査</a:t>
                      </a:r>
                      <a:b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●事務の専決・代決</a:t>
                      </a:r>
                      <a:b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●事務職員の指導・助言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517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具体的行動</a:t>
                      </a:r>
                    </a:p>
                  </a:txBody>
                  <a:tcPr marL="5898" marR="5898" marT="5899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①担当業務の正確・迅速な処理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②支援室員同士のコミュニケーション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③経験者からの情報収集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④共同実施への貢献意識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⑤自己意識改革</a:t>
                      </a:r>
                    </a:p>
                  </a:txBody>
                  <a:tcPr marL="5898" marR="5898" marT="58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①室長の職務の補佐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②室長不在時の職務の代行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③室長と室員との連絡調整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①管理運営能力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②企画立案能力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③リーダーシップ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④信頼関係構築能力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⑤情報収集能力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⑥人材指導・育成能力</a:t>
                      </a:r>
                      <a:b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⑦外部との連絡調整</a:t>
                      </a:r>
                    </a:p>
                  </a:txBody>
                  <a:tcPr marL="5898" marR="5898" marT="58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5795963" y="2924944"/>
            <a:ext cx="3240087" cy="150336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3203847" y="3005138"/>
            <a:ext cx="2736305" cy="35185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638898" y="3005138"/>
            <a:ext cx="2636958" cy="35185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021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4" grpId="0" animBg="1"/>
      <p:bldP spid="4" grpId="1" animBg="1"/>
      <p:bldP spid="4" grpId="2" animBg="1"/>
      <p:bldP spid="5" grpId="0" animBg="1"/>
      <p:bldP spid="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20877"/>
              </p:ext>
            </p:extLst>
          </p:nvPr>
        </p:nvGraphicFramePr>
        <p:xfrm>
          <a:off x="107950" y="115888"/>
          <a:ext cx="8928099" cy="6688137"/>
        </p:xfrm>
        <a:graphic>
          <a:graphicData uri="http://schemas.openxmlformats.org/drawingml/2006/table">
            <a:tbl>
              <a:tblPr/>
              <a:tblGrid>
                <a:gridCol w="457852"/>
                <a:gridCol w="2061982"/>
                <a:gridCol w="2088232"/>
                <a:gridCol w="2016224"/>
                <a:gridCol w="2303809"/>
              </a:tblGrid>
              <a:tr h="35978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組　　織　　力　　発　　揮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71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シ　ス　テ　ム　編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39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ｷｰﾜｰﾄﾞ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組織マネジメント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室長の責任と権限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連携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研修・支援制度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064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自己組織力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今後の法令等の整備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外部との連携・協力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任命権者・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設置者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事務研による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51209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具体的行動</a:t>
                      </a:r>
                    </a:p>
                  </a:txBody>
                  <a:tcPr marL="0" marR="0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</a:t>
                      </a:r>
                      <a:r>
                        <a:rPr lang="en-US" altLang="ja-JP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PLAN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中期・今年の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目標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設定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◆具体的実行計画策定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◆協議会へ提案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</a:t>
                      </a:r>
                      <a:r>
                        <a:rPr lang="en-US" altLang="ja-JP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DO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役割分担と協議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◆財務・情報を活用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</a:t>
                      </a:r>
                      <a:r>
                        <a:rPr lang="en-US" altLang="ja-JP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CHECK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進捗状況の確認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◆外部者の評価と助言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◆計画の見直し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◆自己評価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</a:t>
                      </a:r>
                      <a:r>
                        <a:rPr lang="en-US" altLang="ja-JP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ACTION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改善策と次年度計画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◆協議会への報告</a:t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◆中期計画の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見直し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①県費事務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◆給与情報入力検索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の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PC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設置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</a:t>
                      </a: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当初旅費</a:t>
                      </a: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予算の</a:t>
                      </a: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配分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要望と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調整が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出来る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システム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②市町費事務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◆予算について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の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専決権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◆支援室予算の編成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執行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◆中長期予算策定へ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の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参画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◆校</a:t>
                      </a: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納金監査を職務に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規定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③人事など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◆支援室員の人事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配置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に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ついての事前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ヒア</a:t>
                      </a:r>
                      <a:endParaRPr lang="en-US" altLang="ja-JP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リング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G丸ｺﾞｼｯｸM-PRO" pitchFamily="50" charset="-128"/>
                          <a:ea typeface="ＤＦ特太ゴシック体" pitchFamily="1" charset="-128"/>
                        </a:rPr>
                        <a:t>室長</a:t>
                      </a:r>
                      <a:endParaRPr lang="en-US" altLang="ja-JP" sz="20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G丸ｺﾞｼｯｸM-PRO" pitchFamily="50" charset="-128"/>
                        <a:ea typeface="ＤＦ特太ゴシック体" pitchFamily="1" charset="-128"/>
                      </a:endParaRPr>
                    </a:p>
                    <a:p>
                      <a:pPr algn="l" fontAlgn="t"/>
                      <a:endParaRPr lang="en-US" altLang="ja-JP" sz="1600" b="1" i="0" u="none" strike="noStrike" dirty="0" smtClean="0">
                        <a:solidFill>
                          <a:srgbClr val="FF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①地教委、校長会・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教頭会代表との連携</a:t>
                      </a: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②保護者・地域との連携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endParaRPr lang="en-US" altLang="ja-JP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endParaRPr lang="en-US" altLang="ja-JP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t"/>
                      <a:r>
                        <a:rPr lang="ja-JP" altLang="en-US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G丸ｺﾞｼｯｸM-PRO" pitchFamily="50" charset="-128"/>
                          <a:ea typeface="ＤＦ特太ゴシック体" pitchFamily="1" charset="-128"/>
                        </a:rPr>
                        <a:t>統括事務長</a:t>
                      </a:r>
                      <a:endParaRPr lang="en-US" altLang="ja-JP" sz="20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HG丸ｺﾞｼｯｸM-PRO" pitchFamily="50" charset="-128"/>
                        <a:ea typeface="ＤＦ特太ゴシック体" pitchFamily="1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③地域内支援室間の連携、全県的な連携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④県教委と</a:t>
                      </a:r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の連携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①研修</a:t>
                      </a:r>
                      <a: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◆階層別研修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・支援室によるＯＪＴ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・地域別の支援室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連携研修　　　　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・職階別研修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・採用一元化対策など　　　　　　　　　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・教育センター講座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◆能力開発研修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・専門性向上研修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・自己啓発研修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②支援</a:t>
                      </a:r>
                      <a: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lang="ja-JP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◆事務長会の支援と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協力体制整備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◆人材育成システム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の構築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◆「事務指導主事」等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の設置</a:t>
                      </a:r>
                      <a:endParaRPr lang="en-US" altLang="ja-JP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t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◆設置者による支援</a:t>
                      </a:r>
                      <a:endParaRPr lang="ja-JP" alt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6287" name="Line 128"/>
          <p:cNvSpPr>
            <a:spLocks noChangeShapeType="1"/>
          </p:cNvSpPr>
          <p:nvPr/>
        </p:nvSpPr>
        <p:spPr bwMode="auto">
          <a:xfrm>
            <a:off x="16857663" y="11295063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39552" y="836711"/>
            <a:ext cx="8424936" cy="36004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539552" y="836711"/>
            <a:ext cx="2160240" cy="5904657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612576" y="864095"/>
            <a:ext cx="2175448" cy="599390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2612576" y="3573017"/>
            <a:ext cx="2088232" cy="576064"/>
          </a:xfrm>
          <a:prstGeom prst="roundRect">
            <a:avLst/>
          </a:prstGeom>
          <a:noFill/>
          <a:ln w="762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99CC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644008" y="842757"/>
            <a:ext cx="2103440" cy="5904657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6660232" y="836711"/>
            <a:ext cx="2376263" cy="5904657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6660232" y="5733255"/>
            <a:ext cx="2376263" cy="576065"/>
          </a:xfrm>
          <a:prstGeom prst="roundRect">
            <a:avLst/>
          </a:prstGeom>
          <a:noFill/>
          <a:ln w="762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783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374519"/>
              </p:ext>
            </p:extLst>
          </p:nvPr>
        </p:nvGraphicFramePr>
        <p:xfrm>
          <a:off x="107950" y="188913"/>
          <a:ext cx="8928100" cy="6488113"/>
        </p:xfrm>
        <a:graphic>
          <a:graphicData uri="http://schemas.openxmlformats.org/drawingml/2006/table">
            <a:tbl>
              <a:tblPr/>
              <a:tblGrid>
                <a:gridCol w="817563"/>
                <a:gridCol w="1050925"/>
                <a:gridCol w="1401762"/>
                <a:gridCol w="350838"/>
                <a:gridCol w="582612"/>
                <a:gridCol w="403225"/>
                <a:gridCol w="700088"/>
                <a:gridCol w="701675"/>
                <a:gridCol w="466725"/>
                <a:gridCol w="584200"/>
                <a:gridCol w="350837"/>
                <a:gridCol w="1517650"/>
              </a:tblGrid>
              <a:tr h="717550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組　　織　　力　　進　　化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17550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ス　テ　ー　ジ　ア　ッ　プ　編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B3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ステージ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キーワード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9D3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具　　体　　的　　行　　動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350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学校運営支援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9D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①課題の共有と組織的対応策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②課題解決・目標達成のための連携強化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③迅速な情報発信と積極的取組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④地域と共に学校をつくる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075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922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教授活</a:t>
                      </a: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動</a:t>
                      </a: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支援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9D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①ニーズの把握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②教員のサポート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ICT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化による校務の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サポート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075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学校事務力向上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9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①効率化と連携強化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②事務の平準化と標準化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③バックアップ体制の構築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④意識と資質向上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⑤職務標準表の具現化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上矢印 4"/>
          <p:cNvSpPr/>
          <p:nvPr/>
        </p:nvSpPr>
        <p:spPr>
          <a:xfrm>
            <a:off x="12496800" y="8007350"/>
            <a:ext cx="528638" cy="274638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上矢印 5"/>
          <p:cNvSpPr/>
          <p:nvPr/>
        </p:nvSpPr>
        <p:spPr>
          <a:xfrm>
            <a:off x="12468225" y="6454775"/>
            <a:ext cx="447675" cy="312738"/>
          </a:xfrm>
          <a:prstGeom prst="up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上矢印 7"/>
          <p:cNvSpPr/>
          <p:nvPr/>
        </p:nvSpPr>
        <p:spPr>
          <a:xfrm>
            <a:off x="4500563" y="3717925"/>
            <a:ext cx="503237" cy="215900"/>
          </a:xfrm>
          <a:prstGeom prst="upArrow">
            <a:avLst/>
          </a:prstGeom>
          <a:gradFill>
            <a:gsLst>
              <a:gs pos="19000">
                <a:srgbClr val="FFBABA"/>
              </a:gs>
              <a:gs pos="0">
                <a:schemeClr val="bg1"/>
              </a:gs>
              <a:gs pos="100000">
                <a:srgbClr val="FF00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上矢印 8"/>
          <p:cNvSpPr/>
          <p:nvPr/>
        </p:nvSpPr>
        <p:spPr>
          <a:xfrm>
            <a:off x="4500563" y="5300663"/>
            <a:ext cx="503237" cy="215900"/>
          </a:xfrm>
          <a:prstGeom prst="upArrow">
            <a:avLst/>
          </a:prstGeom>
          <a:gradFill>
            <a:gsLst>
              <a:gs pos="19000">
                <a:srgbClr val="FFBABA"/>
              </a:gs>
              <a:gs pos="0">
                <a:schemeClr val="bg1"/>
              </a:gs>
              <a:gs pos="100000">
                <a:srgbClr val="FF00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07950" y="5589588"/>
            <a:ext cx="8964613" cy="10795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107950" y="4005263"/>
            <a:ext cx="8964613" cy="122396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08396" y="2276475"/>
            <a:ext cx="8928100" cy="134143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107950" y="2276474"/>
            <a:ext cx="8928100" cy="439261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676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7" grpId="0" animBg="1"/>
      <p:bldP spid="7" grpId="1" animBg="1"/>
      <p:bldP spid="7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512511" cy="1143000"/>
          </a:xfrm>
        </p:spPr>
        <p:txBody>
          <a:bodyPr/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おわりに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463675" y="1052736"/>
            <a:ext cx="6359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ja-JP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学校事務変革期まっただ中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爆発 1 4"/>
          <p:cNvSpPr/>
          <p:nvPr/>
        </p:nvSpPr>
        <p:spPr>
          <a:xfrm>
            <a:off x="652463" y="1181324"/>
            <a:ext cx="720725" cy="563562"/>
          </a:xfrm>
          <a:prstGeom prst="irregularSeal1">
            <a:avLst/>
          </a:prstGeom>
          <a:solidFill>
            <a:srgbClr val="FFFF00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爆発 1 10"/>
          <p:cNvSpPr/>
          <p:nvPr/>
        </p:nvSpPr>
        <p:spPr>
          <a:xfrm>
            <a:off x="7885113" y="1197199"/>
            <a:ext cx="719137" cy="563562"/>
          </a:xfrm>
          <a:prstGeom prst="irregularSeal1">
            <a:avLst/>
          </a:prstGeom>
          <a:solidFill>
            <a:srgbClr val="FFFF00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971600" y="1988840"/>
            <a:ext cx="67805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・管理職事務長制の</a:t>
            </a:r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導入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990876" y="2852936"/>
            <a:ext cx="79736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・事務長への諸手当認定権の移譲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正方形/長方形 13"/>
          <p:cNvSpPr>
            <a:spLocks noChangeArrowheads="1"/>
          </p:cNvSpPr>
          <p:nvPr/>
        </p:nvSpPr>
        <p:spPr bwMode="auto">
          <a:xfrm>
            <a:off x="999617" y="3708321"/>
            <a:ext cx="67805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・行政職員との採用一元化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999617" y="4581128"/>
            <a:ext cx="67805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・統括事務長の設置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auto">
          <a:xfrm>
            <a:off x="999617" y="5373216"/>
            <a:ext cx="67805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・事務主任の設置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auto">
          <a:xfrm>
            <a:off x="989614" y="6167045"/>
            <a:ext cx="67805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・体系的研修の実施</a:t>
            </a:r>
            <a:endParaRPr lang="en-US" altLang="ja-JP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1" grpId="0" animBg="1"/>
      <p:bldP spid="12" grpId="0"/>
      <p:bldP spid="13" grpId="0"/>
      <p:bldP spid="14" grpId="0"/>
      <p:bldP spid="15" grpId="0"/>
      <p:bldP spid="10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512511" cy="1143000"/>
          </a:xfrm>
        </p:spPr>
        <p:txBody>
          <a:bodyPr/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dirty="0" smtClean="0"/>
              <a:t>おわりに</a:t>
            </a:r>
            <a:endParaRPr lang="ja-JP" altLang="en-US" dirty="0"/>
          </a:p>
        </p:txBody>
      </p:sp>
      <p:sp>
        <p:nvSpPr>
          <p:cNvPr id="8" name="横巻き 7"/>
          <p:cNvSpPr/>
          <p:nvPr/>
        </p:nvSpPr>
        <p:spPr>
          <a:xfrm>
            <a:off x="395288" y="4869160"/>
            <a:ext cx="8569325" cy="1801812"/>
          </a:xfrm>
          <a:prstGeom prst="horizontalScroll">
            <a:avLst/>
          </a:prstGeom>
          <a:gradFill>
            <a:gsLst>
              <a:gs pos="65000">
                <a:srgbClr val="FFFF00"/>
              </a:gs>
              <a:gs pos="0">
                <a:schemeClr val="bg1"/>
              </a:gs>
              <a:gs pos="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3200" b="1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" name="対角する 2 つの角を丸めた四角形 2"/>
          <p:cNvSpPr/>
          <p:nvPr/>
        </p:nvSpPr>
        <p:spPr>
          <a:xfrm>
            <a:off x="652463" y="2852936"/>
            <a:ext cx="7951787" cy="1295400"/>
          </a:xfrm>
          <a:prstGeom prst="round2DiagRect">
            <a:avLst/>
          </a:prstGeom>
          <a:gradFill>
            <a:gsLst>
              <a:gs pos="60000">
                <a:srgbClr val="8299C3"/>
              </a:gs>
              <a:gs pos="0">
                <a:schemeClr val="bg2">
                  <a:lumMod val="25000"/>
                </a:schemeClr>
              </a:gs>
              <a:gs pos="8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i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434592" y="1412875"/>
            <a:ext cx="84176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しかし、学校事務職員の使命は不変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04635" y="5169604"/>
            <a:ext cx="828784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学校事務職員・学校運営支援室</a:t>
            </a:r>
          </a:p>
          <a:p>
            <a:pPr algn="ctr">
              <a:defRPr/>
            </a:pPr>
            <a:r>
              <a:rPr lang="ja-JP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それぞれのグランドデザインを作成し実行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76701" y="2954320"/>
            <a:ext cx="7571303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b="1" i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子どもの豊かな育ち、　　　</a:t>
            </a:r>
          </a:p>
          <a:p>
            <a:pPr algn="ctr">
              <a:defRPr/>
            </a:pPr>
            <a:r>
              <a:rPr lang="ja-JP" altLang="en-US" sz="3600" b="1" i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　　　　　　　学校運営を共に担う</a:t>
            </a:r>
          </a:p>
        </p:txBody>
      </p:sp>
    </p:spTree>
    <p:extLst>
      <p:ext uri="{BB962C8B-B14F-4D97-AF65-F5344CB8AC3E}">
        <p14:creationId xmlns:p14="http://schemas.microsoft.com/office/powerpoint/2010/main" val="404542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512511" cy="1143000"/>
          </a:xfrm>
        </p:spPr>
        <p:txBody>
          <a:bodyPr/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dirty="0" smtClean="0"/>
              <a:t>おわりに</a:t>
            </a:r>
            <a:endParaRPr lang="ja-JP" altLang="en-US" dirty="0"/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206441" y="1412875"/>
            <a:ext cx="68739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佐賀県の事務職員は</a:t>
            </a:r>
            <a:endParaRPr lang="en-US" altLang="ja-JP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「自主・自律」を実践する！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58773" y="2924944"/>
            <a:ext cx="8569325" cy="3744416"/>
            <a:chOff x="358773" y="3284984"/>
            <a:chExt cx="8569325" cy="3744416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358773" y="3284984"/>
              <a:ext cx="8569325" cy="1584176"/>
              <a:chOff x="358773" y="3284984"/>
              <a:chExt cx="8569325" cy="1584176"/>
            </a:xfrm>
          </p:grpSpPr>
          <p:sp>
            <p:nvSpPr>
              <p:cNvPr id="8" name="横巻き 7"/>
              <p:cNvSpPr/>
              <p:nvPr/>
            </p:nvSpPr>
            <p:spPr>
              <a:xfrm>
                <a:off x="358773" y="3284984"/>
                <a:ext cx="8569325" cy="1584176"/>
              </a:xfrm>
              <a:prstGeom prst="horizontalScroll">
                <a:avLst/>
              </a:prstGeom>
              <a:gradFill>
                <a:gsLst>
                  <a:gs pos="65000">
                    <a:srgbClr val="FFFF00"/>
                  </a:gs>
                  <a:gs pos="0">
                    <a:schemeClr val="bg1"/>
                  </a:gs>
                  <a:gs pos="0">
                    <a:schemeClr val="bg1"/>
                  </a:gs>
                  <a:gs pos="100000">
                    <a:srgbClr val="FFFF00"/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ja-JP" altLang="en-US" sz="32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604953" y="3615407"/>
                <a:ext cx="8275022" cy="92333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ja-JP" altLang="en-US" sz="5400" b="1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ea typeface="ＭＳ Ｐゴシック" pitchFamily="50" charset="-128"/>
                  </a:rPr>
                  <a:t>学校事務ガバナンスの確立</a:t>
                </a:r>
                <a:endParaRPr lang="ja-JP" altLang="en-US" sz="5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ea typeface="ＭＳ Ｐゴシック" pitchFamily="50" charset="-128"/>
                </a:endParaRPr>
              </a:p>
            </p:txBody>
          </p:sp>
        </p:grp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840" y="4869160"/>
              <a:ext cx="3053344" cy="2160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777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4984" y="2525415"/>
            <a:ext cx="9199955" cy="61555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ＤＦ特太ゴシック体" pitchFamily="1" charset="-128"/>
              </a:rPr>
              <a:t>長時間</a:t>
            </a:r>
            <a:r>
              <a:rPr lang="ja-JP" altLang="en-US" sz="3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ＤＦ特太ゴシック体" pitchFamily="1" charset="-128"/>
              </a:rPr>
              <a:t>のご清聴ありがとう</a:t>
            </a:r>
            <a:r>
              <a:rPr lang="ja-JP" altLang="en-US" sz="3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ＤＦ特太ゴシック体" pitchFamily="1" charset="-128"/>
              </a:rPr>
              <a:t>ございました。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525" y="3861048"/>
            <a:ext cx="952872" cy="2084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1763713" y="1125538"/>
            <a:ext cx="5472112" cy="1511300"/>
          </a:xfrm>
          <a:prstGeom prst="roundRect">
            <a:avLst/>
          </a:prstGeom>
          <a:gradFill>
            <a:gsLst>
              <a:gs pos="30000">
                <a:srgbClr val="002060"/>
              </a:gs>
              <a:gs pos="0">
                <a:schemeClr val="bg2">
                  <a:lumMod val="2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48000">
                <a:srgbClr val="21D6E0"/>
              </a:gs>
              <a:gs pos="68000">
                <a:srgbClr val="002060"/>
              </a:gs>
              <a:gs pos="100000">
                <a:srgbClr val="00B0F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タイトル 3"/>
          <p:cNvSpPr txBox="1">
            <a:spLocks/>
          </p:cNvSpPr>
          <p:nvPr/>
        </p:nvSpPr>
        <p:spPr>
          <a:xfrm>
            <a:off x="1115616" y="116632"/>
            <a:ext cx="7560840" cy="571500"/>
          </a:xfrm>
          <a:prstGeom prst="rect">
            <a:avLst/>
          </a:prstGeom>
          <a:effectLst/>
        </p:spPr>
        <p:txBody>
          <a:bodyPr/>
          <a:lstStyle>
            <a:lvl1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>
                <a:solidFill>
                  <a:schemeClr val="tx1"/>
                </a:solidFill>
                <a:latin typeface="Trebuchet MS" pitchFamily="34" charset="0"/>
                <a:ea typeface="HGｺﾞｼｯｸM" pitchFamily="49" charset="-128"/>
              </a:defRPr>
            </a:lvl2pPr>
            <a:lvl3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>
                <a:solidFill>
                  <a:schemeClr val="tx1"/>
                </a:solidFill>
                <a:latin typeface="Trebuchet MS" pitchFamily="34" charset="0"/>
                <a:ea typeface="HGｺﾞｼｯｸM" pitchFamily="49" charset="-128"/>
              </a:defRPr>
            </a:lvl3pPr>
            <a:lvl4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>
                <a:solidFill>
                  <a:schemeClr val="tx1"/>
                </a:solidFill>
                <a:latin typeface="Trebuchet MS" pitchFamily="34" charset="0"/>
                <a:ea typeface="HGｺﾞｼｯｸM" pitchFamily="49" charset="-128"/>
              </a:defRPr>
            </a:lvl4pPr>
            <a:lvl5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>
                <a:solidFill>
                  <a:schemeClr val="tx1"/>
                </a:solidFill>
                <a:latin typeface="Trebuchet MS" pitchFamily="34" charset="0"/>
                <a:ea typeface="HGｺﾞｼｯｸM" pitchFamily="49" charset="-128"/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目指す目的と学校事務職員像</a:t>
            </a:r>
            <a:endParaRPr lang="ja-JP" alt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323528" y="332656"/>
            <a:ext cx="42656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求められる学校の姿</a:t>
            </a:r>
          </a:p>
        </p:txBody>
      </p:sp>
      <p:sp>
        <p:nvSpPr>
          <p:cNvPr id="10245" name="テキスト ボックス 5"/>
          <p:cNvSpPr txBox="1">
            <a:spLocks noChangeArrowheads="1"/>
          </p:cNvSpPr>
          <p:nvPr/>
        </p:nvSpPr>
        <p:spPr bwMode="auto">
          <a:xfrm>
            <a:off x="1116013" y="1196975"/>
            <a:ext cx="66246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質の高い教育の提供</a:t>
            </a:r>
          </a:p>
        </p:txBody>
      </p:sp>
      <p:sp>
        <p:nvSpPr>
          <p:cNvPr id="10246" name="テキスト ボックス 6"/>
          <p:cNvSpPr txBox="1">
            <a:spLocks noChangeArrowheads="1"/>
          </p:cNvSpPr>
          <p:nvPr/>
        </p:nvSpPr>
        <p:spPr bwMode="auto">
          <a:xfrm>
            <a:off x="1116013" y="1930400"/>
            <a:ext cx="66246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明確な教育目標</a:t>
            </a:r>
          </a:p>
        </p:txBody>
      </p:sp>
      <p:sp>
        <p:nvSpPr>
          <p:cNvPr id="10247" name="テキスト ボックス 8"/>
          <p:cNvSpPr txBox="1">
            <a:spLocks noChangeArrowheads="1"/>
          </p:cNvSpPr>
          <p:nvPr/>
        </p:nvSpPr>
        <p:spPr bwMode="auto">
          <a:xfrm>
            <a:off x="719138" y="2924175"/>
            <a:ext cx="8029575" cy="12017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36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sz="36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基礎的な知識・技能の定着と自ら学び考える力の育成</a:t>
            </a:r>
          </a:p>
        </p:txBody>
      </p:sp>
      <p:sp>
        <p:nvSpPr>
          <p:cNvPr id="10248" name="テキスト ボックス 10"/>
          <p:cNvSpPr txBox="1">
            <a:spLocks noChangeArrowheads="1"/>
          </p:cNvSpPr>
          <p:nvPr/>
        </p:nvSpPr>
        <p:spPr bwMode="auto">
          <a:xfrm>
            <a:off x="727075" y="4294188"/>
            <a:ext cx="7705725" cy="6477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36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・「豊かな心」、「健やかな体」の育成</a:t>
            </a:r>
          </a:p>
        </p:txBody>
      </p:sp>
      <p:sp>
        <p:nvSpPr>
          <p:cNvPr id="10249" name="テキスト ボックス 11"/>
          <p:cNvSpPr txBox="1">
            <a:spLocks noChangeArrowheads="1"/>
          </p:cNvSpPr>
          <p:nvPr/>
        </p:nvSpPr>
        <p:spPr bwMode="auto">
          <a:xfrm>
            <a:off x="719138" y="5253038"/>
            <a:ext cx="7750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36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・子ども</a:t>
            </a:r>
            <a:r>
              <a:rPr lang="ja-JP" altLang="en-US" sz="36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達の「生きる力」を育み、保護者や地域住民に信頼される学校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244" grpId="0"/>
      <p:bldP spid="10245" grpId="0"/>
      <p:bldP spid="10246" grpId="0"/>
      <p:bldP spid="10247" grpId="0"/>
      <p:bldP spid="10248" grpId="0"/>
      <p:bldP spid="102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683568" y="439253"/>
            <a:ext cx="7823553" cy="1280765"/>
          </a:xfrm>
          <a:prstGeom prst="roundRect">
            <a:avLst/>
          </a:prstGeom>
          <a:gradFill>
            <a:gsLst>
              <a:gs pos="0">
                <a:srgbClr val="FF0000"/>
              </a:gs>
              <a:gs pos="25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itchFamily="50" charset="-128"/>
                <a:ea typeface="ＤＨＰ特太ゴシック体" pitchFamily="2" charset="-128"/>
              </a:rPr>
              <a:t>『</a:t>
            </a:r>
            <a:r>
              <a:rPr lang="ja-JP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itchFamily="50" charset="-128"/>
                <a:ea typeface="ＤＨＰ特太ゴシック体" pitchFamily="2" charset="-128"/>
              </a:rPr>
              <a:t>子どもたちの豊かな育ちを保証する学校</a:t>
            </a:r>
            <a:r>
              <a:rPr lang="en-US" altLang="ja-JP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itchFamily="50" charset="-128"/>
                <a:ea typeface="ＤＨＰ特太ゴシック体" pitchFamily="2" charset="-128"/>
              </a:rPr>
              <a:t>』</a:t>
            </a:r>
            <a:r>
              <a:rPr lang="ja-JP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itchFamily="50" charset="-128"/>
                <a:ea typeface="ＤＨＰ特太ゴシック体" pitchFamily="2" charset="-128"/>
              </a:rPr>
              <a:t>の</a:t>
            </a:r>
            <a:endParaRPr lang="en-US" altLang="ja-JP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なごみＰＯＰ体B" pitchFamily="50" charset="-128"/>
              <a:ea typeface="ＤＨＰ特太ゴシック体" pitchFamily="2" charset="-128"/>
            </a:endParaRPr>
          </a:p>
          <a:p>
            <a:r>
              <a:rPr lang="ja-JP" alt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なごみＰＯＰ体B" pitchFamily="50" charset="-128"/>
                <a:ea typeface="ＤＨＰ特太ゴシック体" pitchFamily="2" charset="-128"/>
              </a:rPr>
              <a:t>円滑な運営を組織の一員として共に担う</a:t>
            </a:r>
            <a:endParaRPr kumimoji="1" lang="ja-JP" alt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なごみＰＯＰ体B" pitchFamily="50" charset="-128"/>
              <a:ea typeface="ＤＨＰ特太ゴシック体" pitchFamily="2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93632" y="3012331"/>
            <a:ext cx="8280400" cy="3729037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852407" y="5949206"/>
            <a:ext cx="7632700" cy="5857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444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algn="ctr" eaLnBrk="1">
              <a:defRPr/>
            </a:pPr>
            <a:r>
              <a:rPr lang="ja-JP" altLang="en-US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子どもの豊かな育ちと学校運営</a:t>
            </a:r>
            <a:r>
              <a:rPr lang="ja-JP" altLang="ja-JP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の支援</a:t>
            </a:r>
          </a:p>
        </p:txBody>
      </p:sp>
      <p:sp>
        <p:nvSpPr>
          <p:cNvPr id="10" name="テキスト ボックス 5"/>
          <p:cNvSpPr txBox="1">
            <a:spLocks noChangeArrowheads="1"/>
          </p:cNvSpPr>
          <p:nvPr/>
        </p:nvSpPr>
        <p:spPr bwMode="auto">
          <a:xfrm>
            <a:off x="1433432" y="5085606"/>
            <a:ext cx="6259512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444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algn="ctr" eaLnBrk="1">
              <a:defRPr/>
            </a:pPr>
            <a:r>
              <a:rPr lang="ja-JP" altLang="ja-JP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質の高い教育</a:t>
            </a:r>
            <a:r>
              <a:rPr lang="ja-JP" altLang="en-US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の</a:t>
            </a:r>
            <a:r>
              <a:rPr lang="ja-JP" altLang="ja-JP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保証</a:t>
            </a:r>
          </a:p>
        </p:txBody>
      </p:sp>
      <p:sp>
        <p:nvSpPr>
          <p:cNvPr id="11" name="テキスト ボックス 6"/>
          <p:cNvSpPr txBox="1">
            <a:spLocks noChangeArrowheads="1"/>
          </p:cNvSpPr>
          <p:nvPr/>
        </p:nvSpPr>
        <p:spPr bwMode="auto">
          <a:xfrm>
            <a:off x="1649332" y="4148981"/>
            <a:ext cx="6261100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444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algn="ctr" eaLnBrk="1">
              <a:defRPr/>
            </a:pPr>
            <a:r>
              <a:rPr lang="ja-JP" altLang="ja-JP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質の高い学校事務</a:t>
            </a:r>
            <a:r>
              <a:rPr lang="ja-JP" altLang="en-US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の</a:t>
            </a:r>
            <a:r>
              <a:rPr lang="ja-JP" altLang="ja-JP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提供</a:t>
            </a:r>
          </a:p>
        </p:txBody>
      </p:sp>
      <p:sp>
        <p:nvSpPr>
          <p:cNvPr id="12" name="テキスト ボックス 7"/>
          <p:cNvSpPr txBox="1">
            <a:spLocks noChangeArrowheads="1"/>
          </p:cNvSpPr>
          <p:nvPr/>
        </p:nvSpPr>
        <p:spPr bwMode="auto">
          <a:xfrm>
            <a:off x="2220832" y="3269506"/>
            <a:ext cx="5040312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algn="ctr" eaLnBrk="1">
              <a:defRPr/>
            </a:pPr>
            <a:r>
              <a:rPr lang="ja-JP" altLang="ja-JP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学校事務職員の資質向上</a:t>
            </a:r>
          </a:p>
        </p:txBody>
      </p:sp>
      <p:sp>
        <p:nvSpPr>
          <p:cNvPr id="14" name="下矢印 13"/>
          <p:cNvSpPr/>
          <p:nvPr/>
        </p:nvSpPr>
        <p:spPr>
          <a:xfrm>
            <a:off x="4236957" y="3925242"/>
            <a:ext cx="720725" cy="223838"/>
          </a:xfrm>
          <a:prstGeom prst="down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73000">
                <a:srgbClr val="FFFF00"/>
              </a:gs>
              <a:gs pos="0">
                <a:schemeClr val="bg2">
                  <a:lumMod val="75000"/>
                </a:schemeClr>
              </a:gs>
              <a:gs pos="30000">
                <a:schemeClr val="bg2">
                  <a:lumMod val="75000"/>
                </a:schemeClr>
              </a:gs>
              <a:gs pos="0">
                <a:schemeClr val="bg2">
                  <a:lumMod val="75000"/>
                </a:schemeClr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4236957" y="4790331"/>
            <a:ext cx="720725" cy="222250"/>
          </a:xfrm>
          <a:prstGeom prst="down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73000">
                <a:srgbClr val="FFFF00"/>
              </a:gs>
              <a:gs pos="0">
                <a:schemeClr val="bg2">
                  <a:lumMod val="75000"/>
                </a:schemeClr>
              </a:gs>
              <a:gs pos="30000">
                <a:schemeClr val="bg2">
                  <a:lumMod val="75000"/>
                </a:schemeClr>
              </a:gs>
              <a:gs pos="0">
                <a:schemeClr val="bg2">
                  <a:lumMod val="75000"/>
                </a:schemeClr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236957" y="5725368"/>
            <a:ext cx="720725" cy="223838"/>
          </a:xfrm>
          <a:prstGeom prst="down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73000">
                <a:srgbClr val="FFFF00"/>
              </a:gs>
              <a:gs pos="0">
                <a:schemeClr val="bg2">
                  <a:lumMod val="75000"/>
                </a:schemeClr>
              </a:gs>
              <a:gs pos="30000">
                <a:schemeClr val="bg2">
                  <a:lumMod val="75000"/>
                </a:schemeClr>
              </a:gs>
              <a:gs pos="0">
                <a:schemeClr val="bg2">
                  <a:lumMod val="75000"/>
                </a:schemeClr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927161" y="2001034"/>
            <a:ext cx="32720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itchFamily="49" charset="-128"/>
                <a:ea typeface="HG創英角ﾎﾟｯﾌﾟ体" pitchFamily="49" charset="-128"/>
              </a:rPr>
              <a:t>そのためには</a:t>
            </a:r>
            <a:endParaRPr lang="ja-JP" alt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115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/>
      <p:bldP spid="10" grpId="0"/>
      <p:bldP spid="11" grpId="0"/>
      <p:bldP spid="12" grpId="0"/>
      <p:bldP spid="14" grpId="0" animBg="1"/>
      <p:bldP spid="15" grpId="0" animBg="1"/>
      <p:bldP spid="16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11960" y="188640"/>
            <a:ext cx="4645024" cy="576064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佐賀県版グランドデザインの考え方</a:t>
            </a:r>
            <a:endParaRPr lang="ja-JP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2291" name="テキスト ボックス 2"/>
          <p:cNvSpPr txBox="1">
            <a:spLocks noChangeArrowheads="1"/>
          </p:cNvSpPr>
          <p:nvPr/>
        </p:nvSpPr>
        <p:spPr bwMode="auto">
          <a:xfrm>
            <a:off x="395288" y="704850"/>
            <a:ext cx="48974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6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en-US" sz="36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個」と「組織」</a:t>
            </a:r>
          </a:p>
        </p:txBody>
      </p:sp>
      <p:sp>
        <p:nvSpPr>
          <p:cNvPr id="12292" name="テキスト ボックス 4"/>
          <p:cNvSpPr txBox="1">
            <a:spLocks noChangeArrowheads="1"/>
          </p:cNvSpPr>
          <p:nvPr/>
        </p:nvSpPr>
        <p:spPr bwMode="auto">
          <a:xfrm>
            <a:off x="414338" y="2185988"/>
            <a:ext cx="2933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学校事務の使命</a:t>
            </a:r>
          </a:p>
        </p:txBody>
      </p:sp>
      <p:sp>
        <p:nvSpPr>
          <p:cNvPr id="6" name="右矢印 5"/>
          <p:cNvSpPr/>
          <p:nvPr/>
        </p:nvSpPr>
        <p:spPr>
          <a:xfrm>
            <a:off x="3276600" y="2276475"/>
            <a:ext cx="811213" cy="37941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356100" y="1916113"/>
            <a:ext cx="4464050" cy="1081087"/>
          </a:xfrm>
          <a:prstGeom prst="rect">
            <a:avLst/>
          </a:prstGeom>
          <a:gradFill>
            <a:gsLst>
              <a:gs pos="100000">
                <a:srgbClr val="FF0000"/>
              </a:gs>
              <a:gs pos="77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組織の一員として教育目標を共に達成すること</a:t>
            </a:r>
          </a:p>
        </p:txBody>
      </p:sp>
      <p:sp>
        <p:nvSpPr>
          <p:cNvPr id="12295" name="テキスト ボックス 10"/>
          <p:cNvSpPr txBox="1">
            <a:spLocks noChangeArrowheads="1"/>
          </p:cNvSpPr>
          <p:nvPr/>
        </p:nvSpPr>
        <p:spPr bwMode="auto">
          <a:xfrm>
            <a:off x="1187450" y="3645023"/>
            <a:ext cx="720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教育活動と一体的な業務遂行</a:t>
            </a:r>
          </a:p>
        </p:txBody>
      </p:sp>
      <p:sp>
        <p:nvSpPr>
          <p:cNvPr id="15" name="下リボン 14"/>
          <p:cNvSpPr/>
          <p:nvPr/>
        </p:nvSpPr>
        <p:spPr>
          <a:xfrm>
            <a:off x="250825" y="4724400"/>
            <a:ext cx="8713788" cy="1584325"/>
          </a:xfrm>
          <a:prstGeom prst="ribbon">
            <a:avLst>
              <a:gd name="adj1" fmla="val 16667"/>
              <a:gd name="adj2" fmla="val 75000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rgbClr val="0A128C"/>
              </a:gs>
              <a:gs pos="56000">
                <a:srgbClr val="00206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97893" y="5157192"/>
            <a:ext cx="634821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4800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浪漫明朝体U" pitchFamily="50" charset="-128"/>
                <a:ea typeface="ＤＦ特太ゴシック体" pitchFamily="1" charset="-128"/>
              </a:rPr>
              <a:t>目指す学校事務職員像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6" grpId="0" animBg="1"/>
      <p:bldP spid="8" grpId="0" animBg="1"/>
      <p:bldP spid="12295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287338" y="908050"/>
            <a:ext cx="8856662" cy="56896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95288" y="2312988"/>
            <a:ext cx="3671887" cy="2700337"/>
          </a:xfrm>
          <a:prstGeom prst="roundRect">
            <a:avLst/>
          </a:prstGeom>
          <a:gradFill>
            <a:gsLst>
              <a:gs pos="0">
                <a:schemeClr val="tx2"/>
              </a:gs>
              <a:gs pos="73000">
                <a:schemeClr val="accent1">
                  <a:lumMod val="75000"/>
                </a:schemeClr>
              </a:gs>
              <a:gs pos="92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一人で学校事務を担当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347864" y="188640"/>
            <a:ext cx="5509120" cy="720080"/>
          </a:xfrm>
          <a:prstGeom prst="rect">
            <a:avLst/>
          </a:prstGeom>
          <a:effectLst/>
        </p:spPr>
        <p:txBody>
          <a:bodyPr/>
          <a:lstStyle>
            <a:lvl1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>
                <a:solidFill>
                  <a:schemeClr val="tx1"/>
                </a:solidFill>
                <a:latin typeface="Trebuchet MS" pitchFamily="34" charset="0"/>
                <a:ea typeface="HGｺﾞｼｯｸM" pitchFamily="49" charset="-128"/>
              </a:defRPr>
            </a:lvl2pPr>
            <a:lvl3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>
                <a:solidFill>
                  <a:schemeClr val="tx1"/>
                </a:solidFill>
                <a:latin typeface="Trebuchet MS" pitchFamily="34" charset="0"/>
                <a:ea typeface="HGｺﾞｼｯｸM" pitchFamily="49" charset="-128"/>
              </a:defRPr>
            </a:lvl3pPr>
            <a:lvl4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>
                <a:solidFill>
                  <a:schemeClr val="tx1"/>
                </a:solidFill>
                <a:latin typeface="Trebuchet MS" pitchFamily="34" charset="0"/>
                <a:ea typeface="HGｺﾞｼｯｸM" pitchFamily="49" charset="-128"/>
              </a:defRPr>
            </a:lvl4pPr>
            <a:lvl5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kumimoji="1" sz="4600" b="1">
                <a:solidFill>
                  <a:schemeClr val="tx1"/>
                </a:solidFill>
                <a:latin typeface="Trebuchet MS" pitchFamily="34" charset="0"/>
                <a:ea typeface="HGｺﾞｼｯｸM" pitchFamily="49" charset="-128"/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佐賀県版グランドデザインの考え方</a:t>
            </a:r>
            <a:endParaRPr lang="ja-JP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003800" y="2312988"/>
            <a:ext cx="3852863" cy="2700337"/>
          </a:xfrm>
          <a:prstGeom prst="roundRect">
            <a:avLst/>
          </a:prstGeom>
          <a:gradFill>
            <a:gsLst>
              <a:gs pos="0">
                <a:schemeClr val="tx2"/>
              </a:gs>
              <a:gs pos="72000">
                <a:schemeClr val="accent1">
                  <a:lumMod val="75000"/>
                </a:schemeClr>
              </a:gs>
              <a:gs pos="9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複数校の業務を、一定人数で組織的に遂行</a:t>
            </a:r>
            <a:endParaRPr lang="ja-JP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左右矢印 12"/>
          <p:cNvSpPr/>
          <p:nvPr/>
        </p:nvSpPr>
        <p:spPr>
          <a:xfrm>
            <a:off x="4140200" y="3357563"/>
            <a:ext cx="792163" cy="1079500"/>
          </a:xfrm>
          <a:prstGeom prst="leftRightArrow">
            <a:avLst>
              <a:gd name="adj1" fmla="val 47395"/>
              <a:gd name="adj2" fmla="val 35792"/>
            </a:avLst>
          </a:prstGeom>
          <a:gradFill>
            <a:gsLst>
              <a:gs pos="0">
                <a:srgbClr val="FFFF00"/>
              </a:gs>
              <a:gs pos="83000">
                <a:srgbClr val="85C2FF"/>
              </a:gs>
              <a:gs pos="10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22" name="テキスト ボックス 19"/>
          <p:cNvSpPr txBox="1">
            <a:spLocks noChangeArrowheads="1"/>
          </p:cNvSpPr>
          <p:nvPr/>
        </p:nvSpPr>
        <p:spPr bwMode="auto">
          <a:xfrm>
            <a:off x="394841" y="188641"/>
            <a:ext cx="28810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「個」と「組織」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684213" y="1700213"/>
            <a:ext cx="3024187" cy="936625"/>
          </a:xfrm>
          <a:prstGeom prst="roundRect">
            <a:avLst/>
          </a:prstGeom>
          <a:gradFill>
            <a:gsLst>
              <a:gs pos="0">
                <a:srgbClr val="FFF200"/>
              </a:gs>
              <a:gs pos="71000">
                <a:srgbClr val="FFC000"/>
              </a:gs>
              <a:gs pos="93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　　校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5292725" y="1700213"/>
            <a:ext cx="3240088" cy="936625"/>
          </a:xfrm>
          <a:prstGeom prst="roundRect">
            <a:avLst/>
          </a:prstGeom>
          <a:gradFill>
            <a:gsLst>
              <a:gs pos="0">
                <a:srgbClr val="FFF200"/>
              </a:gs>
              <a:gs pos="71000">
                <a:srgbClr val="FFC000"/>
              </a:gs>
              <a:gs pos="93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学校運営支援室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423779" y="5229200"/>
            <a:ext cx="668324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相互依存・相互補完関係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213277" y="869215"/>
            <a:ext cx="6887115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共同実施をツールとして活用</a:t>
            </a:r>
            <a:endParaRPr lang="ja-JP" alt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 animBg="1"/>
      <p:bldP spid="12" grpId="0" animBg="1"/>
      <p:bldP spid="13" grpId="0" animBg="1"/>
      <p:bldP spid="13322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856662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79388" y="981075"/>
            <a:ext cx="4429125" cy="460851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643438" y="981075"/>
            <a:ext cx="4392612" cy="460851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4440" y="6165304"/>
            <a:ext cx="8750047" cy="49739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xit" presetSubtype="32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4787900" y="1412875"/>
            <a:ext cx="3743325" cy="1655763"/>
          </a:xfrm>
          <a:prstGeom prst="roundRect">
            <a:avLst/>
          </a:prstGeom>
          <a:gradFill>
            <a:gsLst>
              <a:gs pos="0">
                <a:srgbClr val="00B0F0"/>
              </a:gs>
              <a:gs pos="1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55650" y="1412875"/>
            <a:ext cx="3743325" cy="1655763"/>
          </a:xfrm>
          <a:prstGeom prst="roundRect">
            <a:avLst/>
          </a:prstGeom>
          <a:gradFill>
            <a:gsLst>
              <a:gs pos="0">
                <a:srgbClr val="00B0F0"/>
              </a:gs>
              <a:gs pos="1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8640"/>
            <a:ext cx="8856984" cy="576064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佐賀県版グランドデザインの考え方</a:t>
            </a:r>
            <a:endParaRPr lang="ja-JP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220" name="テキスト ボックス 4"/>
          <p:cNvSpPr txBox="1">
            <a:spLocks noChangeArrowheads="1"/>
          </p:cNvSpPr>
          <p:nvPr/>
        </p:nvSpPr>
        <p:spPr bwMode="auto">
          <a:xfrm>
            <a:off x="1042988" y="1484313"/>
            <a:ext cx="30940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ja-JP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『教育理解』</a:t>
            </a:r>
            <a:endParaRPr lang="en-US" altLang="ja-JP" sz="32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algn="ctr" eaLnBrk="1" hangingPunct="1"/>
            <a:r>
              <a:rPr lang="ja-JP" altLang="ja-JP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『積極性』</a:t>
            </a:r>
            <a:endParaRPr lang="en-US" altLang="ja-JP" sz="32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algn="ctr" eaLnBrk="1" hangingPunct="1"/>
            <a:r>
              <a:rPr lang="ja-JP" altLang="ja-JP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『経営的視点』</a:t>
            </a:r>
            <a:endParaRPr lang="ja-JP" altLang="en-US" sz="2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221" name="テキスト ボックス 5"/>
          <p:cNvSpPr txBox="1">
            <a:spLocks noChangeArrowheads="1"/>
          </p:cNvSpPr>
          <p:nvPr/>
        </p:nvSpPr>
        <p:spPr bwMode="auto">
          <a:xfrm>
            <a:off x="5148263" y="1484313"/>
            <a:ext cx="31686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ja-JP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全県下で実施</a:t>
            </a:r>
            <a:endParaRPr lang="en-US" altLang="ja-JP" sz="32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algn="ctr" eaLnBrk="1" hangingPunct="1"/>
            <a:r>
              <a:rPr lang="ja-JP" altLang="ja-JP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されている</a:t>
            </a:r>
            <a:endParaRPr lang="en-US" altLang="ja-JP" sz="32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algn="ctr" eaLnBrk="1" hangingPunct="1"/>
            <a:r>
              <a:rPr lang="ja-JP" altLang="en-US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共同実施</a:t>
            </a:r>
          </a:p>
        </p:txBody>
      </p:sp>
      <p:sp>
        <p:nvSpPr>
          <p:cNvPr id="9" name="対角する 2 つの角を丸めた四角形 8"/>
          <p:cNvSpPr/>
          <p:nvPr/>
        </p:nvSpPr>
        <p:spPr>
          <a:xfrm>
            <a:off x="862013" y="3213100"/>
            <a:ext cx="3565525" cy="863600"/>
          </a:xfrm>
          <a:prstGeom prst="round2DiagRect">
            <a:avLst/>
          </a:prstGeom>
          <a:gradFill>
            <a:gsLst>
              <a:gs pos="80000">
                <a:srgbClr val="6E7395"/>
              </a:gs>
              <a:gs pos="0">
                <a:schemeClr val="tx2">
                  <a:lumMod val="75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個人の</a:t>
            </a:r>
            <a:endParaRPr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グランドデザイン</a:t>
            </a:r>
            <a:endParaRPr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対角する 2 つの角を丸めた四角形 9"/>
          <p:cNvSpPr/>
          <p:nvPr/>
        </p:nvSpPr>
        <p:spPr>
          <a:xfrm>
            <a:off x="4894263" y="3213100"/>
            <a:ext cx="3565525" cy="863600"/>
          </a:xfrm>
          <a:prstGeom prst="round2DiagRect">
            <a:avLst/>
          </a:prstGeom>
          <a:gradFill>
            <a:gsLst>
              <a:gs pos="75000">
                <a:srgbClr val="8086A9"/>
              </a:gs>
              <a:gs pos="0">
                <a:schemeClr val="tx2">
                  <a:lumMod val="75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共同実施の</a:t>
            </a:r>
            <a:endParaRPr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グランドデザイン</a:t>
            </a:r>
            <a:endParaRPr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右矢印 11"/>
          <p:cNvSpPr/>
          <p:nvPr/>
        </p:nvSpPr>
        <p:spPr>
          <a:xfrm rot="2930590">
            <a:off x="3003551" y="4451350"/>
            <a:ext cx="1225550" cy="504825"/>
          </a:xfrm>
          <a:prstGeom prst="rightArrow">
            <a:avLst/>
          </a:prstGeom>
          <a:gradFill>
            <a:gsLst>
              <a:gs pos="0">
                <a:srgbClr val="FFF200"/>
              </a:gs>
              <a:gs pos="58000">
                <a:srgbClr val="FF7A00"/>
              </a:gs>
              <a:gs pos="79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右矢印 12"/>
          <p:cNvSpPr/>
          <p:nvPr/>
        </p:nvSpPr>
        <p:spPr>
          <a:xfrm rot="7921379">
            <a:off x="5068888" y="4451350"/>
            <a:ext cx="1225550" cy="504825"/>
          </a:xfrm>
          <a:prstGeom prst="rightArrow">
            <a:avLst/>
          </a:prstGeom>
          <a:gradFill>
            <a:gsLst>
              <a:gs pos="0">
                <a:srgbClr val="FFF200"/>
              </a:gs>
              <a:gs pos="58000">
                <a:srgbClr val="FF7A00"/>
              </a:gs>
              <a:gs pos="79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55650" y="5445125"/>
            <a:ext cx="7920038" cy="1079500"/>
          </a:xfrm>
          <a:prstGeom prst="roundRect">
            <a:avLst/>
          </a:prstGeom>
          <a:gradFill>
            <a:gsLst>
              <a:gs pos="63000">
                <a:srgbClr val="FFFF3D"/>
              </a:gs>
              <a:gs pos="100000">
                <a:schemeClr val="bg1"/>
              </a:gs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1331641" y="828001"/>
            <a:ext cx="22322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個として</a:t>
            </a:r>
          </a:p>
        </p:txBody>
      </p: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5435600" y="836712"/>
            <a:ext cx="23764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組織として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510380" y="5517232"/>
            <a:ext cx="644599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</a:rPr>
              <a:t>学校教育目標の達成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9220" grpId="0"/>
      <p:bldP spid="9221" grpId="0"/>
      <p:bldP spid="9" grpId="0" animBg="1"/>
      <p:bldP spid="10" grpId="0" animBg="1"/>
      <p:bldP spid="12" grpId="0" animBg="1"/>
      <p:bldP spid="13" grpId="0" animBg="1"/>
      <p:bldP spid="14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36513" y="115888"/>
            <a:ext cx="91440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hangingPunct="0"/>
            <a:r>
              <a:rPr lang="ja-JP" altLang="ja-JP" sz="34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なぜ</a:t>
            </a:r>
            <a:r>
              <a:rPr lang="ja-JP" altLang="en-US" sz="34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ja-JP" altLang="ja-JP" sz="34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個人</a:t>
            </a:r>
            <a:r>
              <a:rPr lang="ja-JP" altLang="en-US" sz="34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」</a:t>
            </a:r>
            <a:r>
              <a:rPr lang="ja-JP" altLang="ja-JP" sz="34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のグランドデザインが必要か？</a:t>
            </a:r>
          </a:p>
        </p:txBody>
      </p:sp>
      <p:sp>
        <p:nvSpPr>
          <p:cNvPr id="7" name="正方形/長方形 6"/>
          <p:cNvSpPr>
            <a:spLocks noChangeArrowheads="1"/>
          </p:cNvSpPr>
          <p:nvPr/>
        </p:nvSpPr>
        <p:spPr bwMode="auto">
          <a:xfrm>
            <a:off x="684213" y="1052513"/>
            <a:ext cx="79025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hangingPunct="0">
              <a:defRPr/>
            </a:pPr>
            <a:r>
              <a:rPr lang="ja-JP" altLang="ja-JP" sz="35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lang="ja-JP" altLang="en-US" sz="35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学校事務職員の単数配置</a:t>
            </a:r>
            <a:endParaRPr lang="ja-JP" altLang="ja-JP" sz="35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750888" y="2101850"/>
            <a:ext cx="503237" cy="595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1331913" y="1760538"/>
            <a:ext cx="7181850" cy="1169551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35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考え方や関わり方の違いによる</a:t>
            </a:r>
            <a:endParaRPr lang="en-US" altLang="ja-JP" sz="3500" b="1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defRPr/>
            </a:pPr>
            <a:r>
              <a:rPr lang="ja-JP" altLang="en-US" sz="35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職務レベルでの個人差</a:t>
            </a:r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auto">
          <a:xfrm>
            <a:off x="684213" y="3414713"/>
            <a:ext cx="79025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hangingPunct="0">
              <a:defRPr/>
            </a:pPr>
            <a:r>
              <a:rPr lang="ja-JP" altLang="ja-JP" sz="35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lang="ja-JP" altLang="en-US" sz="35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採用一元化</a:t>
            </a:r>
            <a:r>
              <a:rPr lang="ja-JP" altLang="en-US" sz="35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、活発な人事異動</a:t>
            </a:r>
            <a:endParaRPr lang="ja-JP" altLang="ja-JP" sz="35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1331913" y="5967413"/>
            <a:ext cx="7181850" cy="630237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35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学校現場経験の少ない職員の増加</a:t>
            </a:r>
          </a:p>
        </p:txBody>
      </p:sp>
      <p:sp>
        <p:nvSpPr>
          <p:cNvPr id="13" name="右矢印 12"/>
          <p:cNvSpPr/>
          <p:nvPr/>
        </p:nvSpPr>
        <p:spPr>
          <a:xfrm>
            <a:off x="709613" y="4432300"/>
            <a:ext cx="503237" cy="595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1331913" y="4068763"/>
            <a:ext cx="7181850" cy="1168400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rgbClr val="FFC000"/>
              </a:gs>
            </a:gsLst>
            <a:lin ang="5400000" scaled="0"/>
          </a:gra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35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知事部局職員のノウハウによる</a:t>
            </a:r>
            <a:endParaRPr lang="en-US" altLang="ja-JP" sz="3500" b="1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defRPr/>
            </a:pPr>
            <a:r>
              <a:rPr lang="ja-JP" altLang="en-US" sz="35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学校事務の活性化</a:t>
            </a:r>
          </a:p>
        </p:txBody>
      </p:sp>
      <p:sp>
        <p:nvSpPr>
          <p:cNvPr id="19466" name="テキスト ボックス 15"/>
          <p:cNvSpPr txBox="1">
            <a:spLocks noChangeArrowheads="1"/>
          </p:cNvSpPr>
          <p:nvPr/>
        </p:nvSpPr>
        <p:spPr bwMode="auto">
          <a:xfrm>
            <a:off x="3335338" y="5337175"/>
            <a:ext cx="27479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5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反面・・・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 animBg="1"/>
      <p:bldP spid="10" grpId="0"/>
      <p:bldP spid="12" grpId="0" animBg="1"/>
      <p:bldP spid="13" grpId="0" animBg="1"/>
      <p:bldP spid="14" grpId="0" animBg="1"/>
      <p:bldP spid="19466" grpId="0"/>
    </p:bldLst>
  </p:timing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8435</TotalTime>
  <Words>1416</Words>
  <Application>Microsoft Office PowerPoint</Application>
  <PresentationFormat>画面に合わせる (4:3)</PresentationFormat>
  <Paragraphs>390</Paragraphs>
  <Slides>28</Slides>
  <Notes>28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45" baseType="lpstr">
      <vt:lpstr>AR PなごみＰＯＰ体B</vt:lpstr>
      <vt:lpstr>AR P丸ゴシック体E</vt:lpstr>
      <vt:lpstr>AR P浪漫明朝体U</vt:lpstr>
      <vt:lpstr>ＤＦ特太ゴシック体</vt:lpstr>
      <vt:lpstr>ＤＨＰ特太ゴシック体</vt:lpstr>
      <vt:lpstr>HGP創英角ｺﾞｼｯｸUB</vt:lpstr>
      <vt:lpstr>HGS創英角ｺﾞｼｯｸUB</vt:lpstr>
      <vt:lpstr>HGｺﾞｼｯｸM</vt:lpstr>
      <vt:lpstr>HG丸ｺﾞｼｯｸM-PRO</vt:lpstr>
      <vt:lpstr>HG創英角ﾎﾟｯﾌﾟ体</vt:lpstr>
      <vt:lpstr>ＭＳ Ｐゴシック</vt:lpstr>
      <vt:lpstr>ＭＳ ゴシック</vt:lpstr>
      <vt:lpstr>Arial</vt:lpstr>
      <vt:lpstr>Calibri</vt:lpstr>
      <vt:lpstr>Georgia</vt:lpstr>
      <vt:lpstr>Trebuchet MS</vt:lpstr>
      <vt:lpstr>スリップストリーム</vt:lpstr>
      <vt:lpstr>佐賀県版学校事務の グランドデザイン</vt:lpstr>
      <vt:lpstr>PowerPoint プレゼンテーション</vt:lpstr>
      <vt:lpstr>PowerPoint プレゼンテーション</vt:lpstr>
      <vt:lpstr>PowerPoint プレゼンテーション</vt:lpstr>
      <vt:lpstr>佐賀県版グランドデザインの考え方</vt:lpstr>
      <vt:lpstr>PowerPoint プレゼンテーション</vt:lpstr>
      <vt:lpstr>PowerPoint プレゼンテーション</vt:lpstr>
      <vt:lpstr>佐賀県版グランドデザインの考え方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学校における｢個人｣をグランドデザインする</vt:lpstr>
      <vt:lpstr>学校における｢個人｣をグランドデザインする</vt:lpstr>
      <vt:lpstr>学校における｢個人｣をグランドデザインする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おわりに</vt:lpstr>
      <vt:lpstr>おわりに</vt:lpstr>
      <vt:lpstr>おわりに</vt:lpstr>
      <vt:lpstr>PowerPoint プレゼンテーション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佐賀県版学校事務のグランドデザイン</dc:title>
  <dc:creator>wakaki</dc:creator>
  <cp:lastModifiedBy>武富雄一郎</cp:lastModifiedBy>
  <cp:revision>443</cp:revision>
  <cp:lastPrinted>2014-10-09T02:46:25Z</cp:lastPrinted>
  <dcterms:created xsi:type="dcterms:W3CDTF">2012-09-13T01:07:37Z</dcterms:created>
  <dcterms:modified xsi:type="dcterms:W3CDTF">2015-06-03T15:03:02Z</dcterms:modified>
</cp:coreProperties>
</file>