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257" r:id="rId3"/>
    <p:sldId id="382" r:id="rId4"/>
    <p:sldId id="375" r:id="rId5"/>
    <p:sldId id="258" r:id="rId6"/>
    <p:sldId id="376" r:id="rId7"/>
    <p:sldId id="399" r:id="rId8"/>
    <p:sldId id="377" r:id="rId9"/>
    <p:sldId id="400" r:id="rId10"/>
    <p:sldId id="260" r:id="rId11"/>
    <p:sldId id="379" r:id="rId12"/>
    <p:sldId id="380" r:id="rId13"/>
    <p:sldId id="381" r:id="rId14"/>
    <p:sldId id="378" r:id="rId15"/>
    <p:sldId id="352" r:id="rId16"/>
    <p:sldId id="353" r:id="rId17"/>
    <p:sldId id="354" r:id="rId18"/>
    <p:sldId id="355" r:id="rId19"/>
    <p:sldId id="356" r:id="rId20"/>
    <p:sldId id="357" r:id="rId21"/>
    <p:sldId id="263" r:id="rId22"/>
    <p:sldId id="393" r:id="rId23"/>
    <p:sldId id="294" r:id="rId24"/>
    <p:sldId id="265" r:id="rId25"/>
    <p:sldId id="267" r:id="rId26"/>
    <p:sldId id="388" r:id="rId27"/>
    <p:sldId id="358" r:id="rId28"/>
    <p:sldId id="359" r:id="rId29"/>
    <p:sldId id="360" r:id="rId30"/>
    <p:sldId id="361" r:id="rId31"/>
    <p:sldId id="395" r:id="rId32"/>
    <p:sldId id="389" r:id="rId33"/>
    <p:sldId id="362" r:id="rId34"/>
    <p:sldId id="363" r:id="rId35"/>
    <p:sldId id="364" r:id="rId36"/>
    <p:sldId id="365" r:id="rId37"/>
    <p:sldId id="396" r:id="rId38"/>
    <p:sldId id="390" r:id="rId39"/>
    <p:sldId id="366" r:id="rId40"/>
    <p:sldId id="367" r:id="rId41"/>
    <p:sldId id="368" r:id="rId42"/>
    <p:sldId id="369" r:id="rId43"/>
    <p:sldId id="397" r:id="rId44"/>
    <p:sldId id="295" r:id="rId45"/>
    <p:sldId id="299" r:id="rId46"/>
    <p:sldId id="337" r:id="rId47"/>
    <p:sldId id="338" r:id="rId48"/>
    <p:sldId id="302" r:id="rId49"/>
    <p:sldId id="303" r:id="rId50"/>
    <p:sldId id="304" r:id="rId51"/>
    <p:sldId id="383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84" r:id="rId60"/>
    <p:sldId id="312" r:id="rId61"/>
    <p:sldId id="385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1" r:id="rId80"/>
    <p:sldId id="333" r:id="rId81"/>
    <p:sldId id="330" r:id="rId82"/>
    <p:sldId id="332" r:id="rId83"/>
    <p:sldId id="334" r:id="rId84"/>
    <p:sldId id="335" r:id="rId85"/>
    <p:sldId id="398" r:id="rId86"/>
    <p:sldId id="336" r:id="rId87"/>
    <p:sldId id="386" r:id="rId88"/>
    <p:sldId id="373" r:id="rId89"/>
    <p:sldId id="341" r:id="rId90"/>
    <p:sldId id="340" r:id="rId91"/>
    <p:sldId id="296" r:id="rId92"/>
    <p:sldId id="286" r:id="rId93"/>
    <p:sldId id="342" r:id="rId94"/>
    <p:sldId id="372" r:id="rId95"/>
    <p:sldId id="345" r:id="rId96"/>
    <p:sldId id="344" r:id="rId97"/>
    <p:sldId id="347" r:id="rId98"/>
    <p:sldId id="287" r:id="rId99"/>
    <p:sldId id="346" r:id="rId100"/>
    <p:sldId id="288" r:id="rId101"/>
    <p:sldId id="348" r:id="rId102"/>
    <p:sldId id="349" r:id="rId103"/>
    <p:sldId id="350" r:id="rId104"/>
    <p:sldId id="371" r:id="rId105"/>
    <p:sldId id="370" r:id="rId106"/>
    <p:sldId id="392" r:id="rId107"/>
  </p:sldIdLst>
  <p:sldSz cx="9144000" cy="6858000" type="screen4x3"/>
  <p:notesSz cx="9869488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rebuchet MS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rebuchet MS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rebuchet MS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rebuchet MS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FF66"/>
    <a:srgbClr val="FF99CC"/>
    <a:srgbClr val="FF6699"/>
    <a:srgbClr val="FFC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76" d="100"/>
          <a:sy n="76" d="100"/>
        </p:scale>
        <p:origin x="-52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59B4EB8-E29E-415F-B614-52D051962580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AEF5871-26A1-4B77-8CC2-5A1A912237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555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69E93BD-1774-4FD0-8E8D-CB16FDD70EEC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02ABDB3-F1FD-4301-996C-F66D28BAF4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1368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46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3704400B-850F-4D8D-BAC2-E099F5FA030E}" type="slidenum">
              <a:rPr lang="ja-JP" altLang="en-US" smtClean="0"/>
              <a:pPr eaLnBrk="1" hangingPunct="1"/>
              <a:t>70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39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928882B0-B2D5-4090-AD67-8FF856CE76E8}" type="slidenum">
              <a:rPr lang="ja-JP" altLang="en-US" smtClean="0"/>
              <a:pPr eaLnBrk="1" hangingPunct="1"/>
              <a:t>81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49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94F1E1AA-F34D-425D-81D9-94C96A2EBA2E}" type="slidenum">
              <a:rPr lang="ja-JP" altLang="en-US" smtClean="0"/>
              <a:pPr eaLnBrk="1" hangingPunct="1"/>
              <a:t>82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59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1266A6AC-C014-4708-8EA5-61C4294205F7}" type="slidenum">
              <a:rPr lang="ja-JP" altLang="en-US" smtClean="0"/>
              <a:pPr eaLnBrk="1" hangingPunct="1"/>
              <a:t>84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69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6EC7DF95-07DF-4726-AE5B-19ECDA4700F5}" type="slidenum">
              <a:rPr lang="ja-JP" altLang="en-US" smtClean="0"/>
              <a:pPr eaLnBrk="1" hangingPunct="1"/>
              <a:t>85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80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8F63AF11-AB46-4307-B5B8-52067A07586D}" type="slidenum">
              <a:rPr lang="ja-JP" altLang="en-US" smtClean="0"/>
              <a:pPr eaLnBrk="1" hangingPunct="1"/>
              <a:t>86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ABDB3-F1FD-4301-996C-F66D28BAF4DB}" type="slidenum">
              <a:rPr lang="ja-JP" altLang="en-US" smtClean="0"/>
              <a:pPr>
                <a:defRPr/>
              </a:pPr>
              <a:t>92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733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7050CB16-5380-4DA9-835B-6A1AB95A0E16}" type="slidenum">
              <a:rPr lang="ja-JP" altLang="en-US" smtClean="0"/>
              <a:pPr eaLnBrk="1" hangingPunct="1"/>
              <a:t>71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67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A2AA36BE-3E88-461F-B06D-9186DC25A839}" type="slidenum">
              <a:rPr lang="ja-JP" altLang="en-US" smtClean="0"/>
              <a:pPr eaLnBrk="1" hangingPunct="1"/>
              <a:t>72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77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03529C23-6CC5-46F1-9EAE-1CFE19B6CB08}" type="slidenum">
              <a:rPr lang="ja-JP" altLang="en-US" smtClean="0"/>
              <a:pPr eaLnBrk="1" hangingPunct="1"/>
              <a:t>73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87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0142037D-A42D-4CE3-9179-CAED528F81F5}" type="slidenum">
              <a:rPr lang="ja-JP" altLang="en-US" smtClean="0"/>
              <a:pPr eaLnBrk="1" hangingPunct="1"/>
              <a:t>75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98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D71F4FDE-6DF7-4366-9298-31B670668A42}" type="slidenum">
              <a:rPr lang="ja-JP" altLang="en-US" smtClean="0"/>
              <a:pPr eaLnBrk="1" hangingPunct="1"/>
              <a:t>76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08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FB19AE30-9704-4D4C-B83B-1C3F9156189D}" type="slidenum">
              <a:rPr lang="ja-JP" altLang="en-US" smtClean="0"/>
              <a:pPr eaLnBrk="1" hangingPunct="1"/>
              <a:t>77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18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0EC803CA-F303-4789-92BF-2A8E57DBBD89}" type="slidenum">
              <a:rPr lang="ja-JP" altLang="en-US" smtClean="0"/>
              <a:pPr eaLnBrk="1" hangingPunct="1"/>
              <a:t>79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28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fld id="{AA8F172E-2F29-4106-BB6F-51841589FD17}" type="slidenum">
              <a:rPr lang="ja-JP" altLang="en-US" smtClean="0"/>
              <a:pPr eaLnBrk="1" hangingPunct="1"/>
              <a:t>80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9466-30CB-41F2-9834-79C49BEC6009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FCB2-B94A-4338-871A-13377E8FFF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448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3A34-A419-428D-B6BB-86F5E5B184FB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0A8-2BF8-4F50-9CF5-732214C2AD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772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94FC6-6A29-4F1B-AF6A-4AB380AFD3A0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6222-F0F2-48DE-8E4C-7D771C5F9D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847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DA59-0676-4F22-BDAF-34A7338FF3E1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D019-77E6-45F7-9654-6E00C4A0B5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05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A755-E9CF-4D96-AC2C-1D9E255E5E30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354A-23B0-4524-BBE6-4F6495AFCC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107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D1BE-8742-4DAA-B813-6EBDC955F125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6258-3F62-4DB4-87FA-41FE054A3F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713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DB1E-BB03-4AF4-A026-C70C0CCC88C1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B877-18FA-402E-838F-0942231EA3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056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1F62-537C-4847-A58F-F82477CCF986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C5BD-1025-4FE6-94AC-00497D5D4E1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809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B3A5-7276-4966-BE7D-C2D652C3EB05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12D2-7926-495E-9B6F-64AACBF1EA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139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7EB9-EA59-4F0C-BB4D-A7F24B65730F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344C-3F1A-430F-8340-A8A7B402FA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001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D07B-8E09-4705-B5FA-8B9F39A016BC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BF7C-E99A-40D4-B8A5-F4B4AE044E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82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2F5C5C-F910-4D30-824A-32C4572459CC}" type="datetimeFigureOut">
              <a:rPr lang="ja-JP" altLang="en-US"/>
              <a:pPr>
                <a:defRPr/>
              </a:pPr>
              <a:t>2013/10/21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7BF5FC-073B-45E9-9417-030FFF5898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03" r:id="rId2"/>
    <p:sldLayoutId id="2147484112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13" r:id="rId9"/>
    <p:sldLayoutId id="2147484109" r:id="rId10"/>
    <p:sldLayoutId id="214748411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kumimoji="1"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kumimoji="1" sz="4600" b="1">
          <a:solidFill>
            <a:schemeClr val="tx1"/>
          </a:solidFill>
          <a:latin typeface="Trebuchet MS" pitchFamily="34" charset="0"/>
          <a:ea typeface="HGｺﾞｼｯｸM" pitchFamily="49" charset="-128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kumimoji="1" sz="4600" b="1">
          <a:solidFill>
            <a:schemeClr val="tx1"/>
          </a:solidFill>
          <a:latin typeface="Trebuchet MS" pitchFamily="34" charset="0"/>
          <a:ea typeface="HGｺﾞｼｯｸM" pitchFamily="49" charset="-128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kumimoji="1" sz="4600" b="1">
          <a:solidFill>
            <a:schemeClr val="tx1"/>
          </a:solidFill>
          <a:latin typeface="Trebuchet MS" pitchFamily="34" charset="0"/>
          <a:ea typeface="HGｺﾞｼｯｸM" pitchFamily="49" charset="-128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kumimoji="1" sz="4600" b="1">
          <a:solidFill>
            <a:schemeClr val="tx1"/>
          </a:solidFill>
          <a:latin typeface="Trebuchet MS" pitchFamily="34" charset="0"/>
          <a:ea typeface="HGｺﾞｼｯｸM" pitchFamily="49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umimoji="1"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umimoji="1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umimoji="1"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7784" y="4581525"/>
            <a:ext cx="6284441" cy="1655763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ja-JP" altLang="en-US" sz="2800" b="1" i="1" dirty="0" smtClean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平成</a:t>
            </a:r>
            <a:r>
              <a:rPr lang="en-US" altLang="ja-JP" sz="2800" b="1" i="1" dirty="0" smtClean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25</a:t>
            </a:r>
            <a:r>
              <a:rPr lang="ja-JP" altLang="en-US" sz="2800" b="1" i="1" dirty="0" smtClean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lang="en-US" altLang="ja-JP" sz="2800" b="1" i="1" dirty="0" smtClean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2800" b="1" i="1" dirty="0" smtClean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2800" b="1" i="1" dirty="0" smtClean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18</a:t>
            </a:r>
            <a:r>
              <a:rPr lang="ja-JP" altLang="en-US" sz="2800" b="1" i="1" dirty="0" smtClean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日</a:t>
            </a:r>
            <a:endParaRPr lang="en-US" altLang="ja-JP" sz="2800" b="1" i="1" dirty="0" smtClean="0">
              <a:solidFill>
                <a:schemeClr val="accent2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ja-JP" altLang="en-US" sz="2800" b="1" i="1" dirty="0" smtClean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佐賀県小中学校事務研究会</a:t>
            </a:r>
            <a:r>
              <a:rPr lang="ja-JP" altLang="ja-JP" sz="2800" b="1" i="1" dirty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2800" b="1" i="1" dirty="0" smtClean="0">
              <a:solidFill>
                <a:schemeClr val="accent2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ja-JP" altLang="ja-JP" sz="2800" b="1" i="1" dirty="0" smtClean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研究</a:t>
            </a:r>
            <a:r>
              <a:rPr lang="ja-JP" altLang="en-US" sz="2800" b="1" i="1" dirty="0" smtClean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開発</a:t>
            </a:r>
            <a:r>
              <a:rPr lang="ja-JP" altLang="ja-JP" sz="2800" b="1" i="1" dirty="0" smtClean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部</a:t>
            </a:r>
            <a:r>
              <a:rPr lang="ja-JP" altLang="ja-JP" sz="2800" b="1" i="1" dirty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グランドデザイン研究班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ja-JP" altLang="en-US" sz="2800" b="1" i="1" dirty="0">
              <a:solidFill>
                <a:schemeClr val="accent2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52928" cy="2592288"/>
          </a:xfrm>
        </p:spPr>
        <p:txBody>
          <a:bodyPr anchor="ctr" anchorCtr="1"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6000" dirty="0" smtClean="0">
                <a:solidFill>
                  <a:srgbClr val="002060"/>
                </a:solidFill>
                <a:latin typeface="ＭＳ ゴシック" pitchFamily="49" charset="-128"/>
                <a:ea typeface="ＤＨＰ平成ゴシックW5" pitchFamily="2" charset="-128"/>
              </a:rPr>
              <a:t>佐賀県版学校事務の</a:t>
            </a:r>
            <a:r>
              <a:rPr lang="en-US" altLang="ja-JP" sz="6000" dirty="0" smtClean="0">
                <a:solidFill>
                  <a:srgbClr val="002060"/>
                </a:solidFill>
                <a:latin typeface="ＭＳ ゴシック" pitchFamily="49" charset="-128"/>
                <a:ea typeface="ＤＨＰ平成ゴシックW5" pitchFamily="2" charset="-128"/>
              </a:rPr>
              <a:t/>
            </a:r>
            <a:br>
              <a:rPr lang="en-US" altLang="ja-JP" sz="6000" dirty="0" smtClean="0">
                <a:solidFill>
                  <a:srgbClr val="002060"/>
                </a:solidFill>
                <a:latin typeface="ＭＳ ゴシック" pitchFamily="49" charset="-128"/>
                <a:ea typeface="ＤＨＰ平成ゴシックW5" pitchFamily="2" charset="-128"/>
              </a:rPr>
            </a:br>
            <a:r>
              <a:rPr lang="ja-JP" altLang="en-US" sz="6000" dirty="0" smtClean="0">
                <a:solidFill>
                  <a:srgbClr val="002060"/>
                </a:solidFill>
                <a:latin typeface="ＭＳ ゴシック" pitchFamily="49" charset="-128"/>
                <a:ea typeface="ＤＨＰ平成ゴシックW5" pitchFamily="2" charset="-128"/>
              </a:rPr>
              <a:t>グランドデザイン</a:t>
            </a:r>
            <a:endParaRPr lang="ja-JP" altLang="en-US" sz="6000" dirty="0">
              <a:solidFill>
                <a:srgbClr val="002060"/>
              </a:solidFill>
              <a:latin typeface="ＭＳ ゴシック" pitchFamily="49" charset="-128"/>
              <a:ea typeface="ＤＨＰ平成ゴシックW5" pitchFamily="2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71800" y="2996952"/>
            <a:ext cx="352839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ja-JP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pitchFamily="50" charset="-128"/>
              </a:rPr>
              <a:t>Ver.1.1</a:t>
            </a:r>
            <a:endParaRPr lang="ja-JP" alt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645024" cy="57606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2000" dirty="0" smtClean="0"/>
              <a:t>佐賀県版グランドデザインの考え方</a:t>
            </a:r>
            <a:endParaRPr lang="ja-JP" altLang="en-US" sz="2000" dirty="0"/>
          </a:p>
        </p:txBody>
      </p:sp>
      <p:sp>
        <p:nvSpPr>
          <p:cNvPr id="12291" name="テキスト ボックス 2"/>
          <p:cNvSpPr txBox="1">
            <a:spLocks noChangeArrowheads="1"/>
          </p:cNvSpPr>
          <p:nvPr/>
        </p:nvSpPr>
        <p:spPr bwMode="auto">
          <a:xfrm>
            <a:off x="395288" y="704850"/>
            <a:ext cx="4897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 smtClean="0">
                <a:solidFill>
                  <a:srgbClr val="D60093"/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sz="3600" b="1" dirty="0">
                <a:solidFill>
                  <a:srgbClr val="D60093"/>
                </a:solidFill>
                <a:latin typeface="HGP創英角ｺﾞｼｯｸUB" pitchFamily="50" charset="-128"/>
                <a:ea typeface="HGP創英角ｺﾞｼｯｸUB" pitchFamily="50" charset="-128"/>
              </a:rPr>
              <a:t>個」と「組織」</a:t>
            </a:r>
          </a:p>
        </p:txBody>
      </p:sp>
      <p:sp>
        <p:nvSpPr>
          <p:cNvPr id="12292" name="テキスト ボックス 4"/>
          <p:cNvSpPr txBox="1">
            <a:spLocks noChangeArrowheads="1"/>
          </p:cNvSpPr>
          <p:nvPr/>
        </p:nvSpPr>
        <p:spPr bwMode="auto">
          <a:xfrm>
            <a:off x="414338" y="2185988"/>
            <a:ext cx="2933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学校事務の使命</a:t>
            </a:r>
          </a:p>
        </p:txBody>
      </p:sp>
      <p:sp>
        <p:nvSpPr>
          <p:cNvPr id="6" name="右矢印 5"/>
          <p:cNvSpPr/>
          <p:nvPr/>
        </p:nvSpPr>
        <p:spPr>
          <a:xfrm>
            <a:off x="3276600" y="2276475"/>
            <a:ext cx="811213" cy="37941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356100" y="1916113"/>
            <a:ext cx="4464050" cy="1081087"/>
          </a:xfrm>
          <a:prstGeom prst="rect">
            <a:avLst/>
          </a:prstGeom>
          <a:gradFill>
            <a:gsLst>
              <a:gs pos="100000">
                <a:srgbClr val="FF0000"/>
              </a:gs>
              <a:gs pos="77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組織の一員として教育目標を共に達成すること</a:t>
            </a:r>
          </a:p>
        </p:txBody>
      </p:sp>
      <p:sp>
        <p:nvSpPr>
          <p:cNvPr id="12295" name="テキスト ボックス 10"/>
          <p:cNvSpPr txBox="1">
            <a:spLocks noChangeArrowheads="1"/>
          </p:cNvSpPr>
          <p:nvPr/>
        </p:nvSpPr>
        <p:spPr bwMode="auto">
          <a:xfrm>
            <a:off x="1187450" y="3645023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b="1" dirty="0">
                <a:solidFill>
                  <a:srgbClr val="002060"/>
                </a:solidFill>
              </a:rPr>
              <a:t>教育活動と一体的な業務遂行</a:t>
            </a:r>
          </a:p>
        </p:txBody>
      </p:sp>
      <p:sp>
        <p:nvSpPr>
          <p:cNvPr id="15" name="下リボン 14"/>
          <p:cNvSpPr/>
          <p:nvPr/>
        </p:nvSpPr>
        <p:spPr>
          <a:xfrm>
            <a:off x="250825" y="4724400"/>
            <a:ext cx="8713788" cy="1584325"/>
          </a:xfrm>
          <a:prstGeom prst="ribbon">
            <a:avLst>
              <a:gd name="adj1" fmla="val 16667"/>
              <a:gd name="adj2" fmla="val 75000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0A128C"/>
              </a:gs>
              <a:gs pos="56000">
                <a:srgbClr val="00206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1397893" y="5157192"/>
            <a:ext cx="634821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800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浪漫明朝体U" pitchFamily="50" charset="-128"/>
                <a:ea typeface="ＤＦ特太ゴシック体" pitchFamily="1" charset="-128"/>
              </a:rPr>
              <a:t>目指す学校事務職員像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6" grpId="0" animBg="1"/>
      <p:bldP spid="8" grpId="0" animBg="1"/>
      <p:bldP spid="12295" grpId="0"/>
      <p:bldP spid="1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15" name="横巻き 14"/>
          <p:cNvSpPr/>
          <p:nvPr/>
        </p:nvSpPr>
        <p:spPr>
          <a:xfrm>
            <a:off x="228600" y="608013"/>
            <a:ext cx="6840538" cy="1008062"/>
          </a:xfrm>
          <a:prstGeom prst="horizontalScroll">
            <a:avLst/>
          </a:prstGeom>
          <a:gradFill>
            <a:gsLst>
              <a:gs pos="0">
                <a:schemeClr val="bg1"/>
              </a:gs>
              <a:gs pos="5000">
                <a:schemeClr val="bg1"/>
              </a:gs>
              <a:gs pos="100000">
                <a:srgbClr val="FF6699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ステージ３（学校運営の支援）</a:t>
            </a:r>
            <a:endParaRPr lang="ja-JP" altLang="en-US" sz="28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5846" name="正方形/長方形 16"/>
          <p:cNvSpPr>
            <a:spLocks noChangeArrowheads="1"/>
          </p:cNvSpPr>
          <p:nvPr/>
        </p:nvSpPr>
        <p:spPr bwMode="auto">
          <a:xfrm>
            <a:off x="608013" y="1916113"/>
            <a:ext cx="6051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①課題の共有と組織的対応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220072" y="44624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647700" y="3346450"/>
            <a:ext cx="8496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課題を支援室内、市町全体で共有し、組織的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に課題解決に取り組む</a:t>
            </a:r>
            <a:endParaRPr lang="ja-JP" altLang="en-US" sz="3200" b="1">
              <a:solidFill>
                <a:srgbClr val="002060"/>
              </a:solidFill>
            </a:endParaRP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684213" y="5084763"/>
            <a:ext cx="81359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多くのアイデアや成功事例の共有</a:t>
            </a:r>
            <a:r>
              <a:rPr lang="ja-JP" altLang="en-US" sz="3200" b="1">
                <a:solidFill>
                  <a:srgbClr val="002060"/>
                </a:solidFill>
              </a:rPr>
              <a:t>及び</a:t>
            </a:r>
            <a:r>
              <a:rPr lang="ja-JP" altLang="ja-JP" sz="3200" b="1">
                <a:solidFill>
                  <a:srgbClr val="002060"/>
                </a:solidFill>
              </a:rPr>
              <a:t>、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解決策のノウハウ蓄積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846" grpId="0"/>
      <p:bldP spid="2" grpId="0"/>
      <p:bldP spid="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15" name="横巻き 14"/>
          <p:cNvSpPr/>
          <p:nvPr/>
        </p:nvSpPr>
        <p:spPr>
          <a:xfrm>
            <a:off x="228600" y="608013"/>
            <a:ext cx="6840538" cy="1008062"/>
          </a:xfrm>
          <a:prstGeom prst="horizontalScroll">
            <a:avLst/>
          </a:prstGeom>
          <a:gradFill>
            <a:gsLst>
              <a:gs pos="0">
                <a:schemeClr val="bg1"/>
              </a:gs>
              <a:gs pos="5000">
                <a:schemeClr val="bg1"/>
              </a:gs>
              <a:gs pos="100000">
                <a:srgbClr val="FF6699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ステージ３（学校運営の支援）</a:t>
            </a:r>
            <a:endParaRPr lang="ja-JP" altLang="en-US" sz="28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5847" name="正方形/長方形 17"/>
          <p:cNvSpPr>
            <a:spLocks noChangeArrowheads="1"/>
          </p:cNvSpPr>
          <p:nvPr/>
        </p:nvSpPr>
        <p:spPr bwMode="auto">
          <a:xfrm>
            <a:off x="611188" y="1700213"/>
            <a:ext cx="86407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/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②課題解決・目標達成のための</a:t>
            </a:r>
            <a:endParaRPr lang="en-US" altLang="ja-JP" sz="3800" b="1">
              <a:solidFill>
                <a:srgbClr val="7030A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hangingPunct="0"/>
            <a:r>
              <a:rPr lang="ja-JP" altLang="en-US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連携強化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220072" y="44624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319088" y="3359150"/>
            <a:ext cx="86407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校長会・教頭会・市町教委</a:t>
            </a:r>
            <a:r>
              <a:rPr lang="ja-JP" altLang="en-US" sz="3200" b="1">
                <a:solidFill>
                  <a:srgbClr val="002060"/>
                </a:solidFill>
              </a:rPr>
              <a:t>等</a:t>
            </a:r>
            <a:r>
              <a:rPr lang="ja-JP" altLang="ja-JP" sz="3200" b="1">
                <a:solidFill>
                  <a:srgbClr val="002060"/>
                </a:solidFill>
              </a:rPr>
              <a:t>との連携を強化し、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日常的な情報交換や協議を密に行う</a:t>
            </a: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323850" y="5157788"/>
            <a:ext cx="86407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共同実施協議会を情報や意思の共有の場とし、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課題解決・目標達成の実現をめざ</a:t>
            </a:r>
            <a:r>
              <a:rPr lang="ja-JP" altLang="en-US" sz="3200" b="1">
                <a:solidFill>
                  <a:srgbClr val="002060"/>
                </a:solidFill>
              </a:rPr>
              <a:t>す</a:t>
            </a:r>
            <a:endParaRPr lang="ja-JP" altLang="ja-JP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847" grpId="0"/>
      <p:bldP spid="2" grpId="0"/>
      <p:bldP spid="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15" name="横巻き 14"/>
          <p:cNvSpPr/>
          <p:nvPr/>
        </p:nvSpPr>
        <p:spPr>
          <a:xfrm>
            <a:off x="228600" y="608013"/>
            <a:ext cx="6840538" cy="1008062"/>
          </a:xfrm>
          <a:prstGeom prst="horizontalScroll">
            <a:avLst/>
          </a:prstGeom>
          <a:gradFill>
            <a:gsLst>
              <a:gs pos="0">
                <a:schemeClr val="bg1"/>
              </a:gs>
              <a:gs pos="5000">
                <a:schemeClr val="bg1"/>
              </a:gs>
              <a:gs pos="100000">
                <a:srgbClr val="FF6699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ステージ３（学校運営の支援）</a:t>
            </a:r>
            <a:endParaRPr lang="ja-JP" altLang="en-US" sz="28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5848" name="正方形/長方形 18"/>
          <p:cNvSpPr>
            <a:spLocks noChangeArrowheads="1"/>
          </p:cNvSpPr>
          <p:nvPr/>
        </p:nvSpPr>
        <p:spPr bwMode="auto">
          <a:xfrm>
            <a:off x="547688" y="1773238"/>
            <a:ext cx="40957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③迅速な情報発信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220072" y="44624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488950" y="2711450"/>
            <a:ext cx="8137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世の中の情勢や文科省の教育政策等の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情報をすばやく収集する</a:t>
            </a:r>
            <a:endParaRPr lang="ja-JP" altLang="en-US" sz="3200" b="1">
              <a:solidFill>
                <a:srgbClr val="002060"/>
              </a:solidFill>
            </a:endParaRP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488950" y="4079875"/>
            <a:ext cx="8604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</a:rPr>
              <a:t>◆</a:t>
            </a:r>
            <a:r>
              <a:rPr lang="ja-JP" altLang="ja-JP" sz="3200" b="1" dirty="0">
                <a:solidFill>
                  <a:srgbClr val="002060"/>
                </a:solidFill>
              </a:rPr>
              <a:t>学校職員・</a:t>
            </a:r>
            <a:r>
              <a:rPr lang="ja-JP" altLang="en-US" sz="3200" b="1" dirty="0">
                <a:solidFill>
                  <a:srgbClr val="FF0000"/>
                </a:solidFill>
              </a:rPr>
              <a:t>地元住民</a:t>
            </a:r>
            <a:r>
              <a:rPr lang="ja-JP" altLang="ja-JP" sz="3200" b="1" dirty="0">
                <a:solidFill>
                  <a:srgbClr val="002060"/>
                </a:solidFill>
              </a:rPr>
              <a:t>へタイムリーな情報</a:t>
            </a:r>
            <a:r>
              <a:rPr lang="ja-JP" altLang="en-US" sz="3200" b="1" dirty="0">
                <a:solidFill>
                  <a:srgbClr val="002060"/>
                </a:solidFill>
              </a:rPr>
              <a:t>提供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　</a:t>
            </a:r>
            <a:r>
              <a:rPr lang="ja-JP" altLang="ja-JP" sz="3200" b="1" dirty="0">
                <a:solidFill>
                  <a:srgbClr val="002060"/>
                </a:solidFill>
              </a:rPr>
              <a:t>を</a:t>
            </a:r>
            <a:r>
              <a:rPr lang="ja-JP" altLang="en-US" sz="3200" b="1" dirty="0">
                <a:solidFill>
                  <a:srgbClr val="002060"/>
                </a:solidFill>
              </a:rPr>
              <a:t>行う</a:t>
            </a:r>
            <a:endParaRPr lang="ja-JP" altLang="ja-JP" sz="3200" b="1" dirty="0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468313" y="5243339"/>
            <a:ext cx="8675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</a:rPr>
              <a:t>◆市町のマスタープランのひとつとなるような提案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　なども行い、</a:t>
            </a:r>
            <a:r>
              <a:rPr lang="ja-JP" altLang="en-US" sz="3200" b="1" dirty="0">
                <a:solidFill>
                  <a:srgbClr val="FF0000"/>
                </a:solidFill>
              </a:rPr>
              <a:t>市町教育委員会や地元住民と一体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　となって実現に取り組む</a:t>
            </a:r>
            <a:endParaRPr lang="ja-JP" altLang="ja-JP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848" grpId="0"/>
      <p:bldP spid="2" grpId="0"/>
      <p:bldP spid="3" grpId="0"/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15" name="横巻き 14"/>
          <p:cNvSpPr/>
          <p:nvPr/>
        </p:nvSpPr>
        <p:spPr>
          <a:xfrm>
            <a:off x="228600" y="608013"/>
            <a:ext cx="6840538" cy="1008062"/>
          </a:xfrm>
          <a:prstGeom prst="horizontalScroll">
            <a:avLst/>
          </a:prstGeom>
          <a:gradFill>
            <a:gsLst>
              <a:gs pos="0">
                <a:schemeClr val="bg1"/>
              </a:gs>
              <a:gs pos="5000">
                <a:schemeClr val="bg1"/>
              </a:gs>
              <a:gs pos="100000">
                <a:srgbClr val="FF6699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ステージ３（学校運営の支援）</a:t>
            </a:r>
            <a:endParaRPr lang="ja-JP" altLang="en-US" sz="28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5849" name="正方形/長方形 3"/>
          <p:cNvSpPr>
            <a:spLocks noChangeArrowheads="1"/>
          </p:cNvSpPr>
          <p:nvPr/>
        </p:nvSpPr>
        <p:spPr bwMode="auto">
          <a:xfrm>
            <a:off x="377825" y="1668463"/>
            <a:ext cx="7518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④</a:t>
            </a:r>
            <a:r>
              <a:rPr lang="ja-JP" altLang="en-US" sz="3800" b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地元住民</a:t>
            </a:r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とともに学校をつくる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220072" y="44624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395288" y="2751138"/>
            <a:ext cx="900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</a:rPr>
              <a:t>◆</a:t>
            </a:r>
            <a:r>
              <a:rPr lang="ja-JP" altLang="ja-JP" sz="3200" b="1" dirty="0">
                <a:solidFill>
                  <a:srgbClr val="002060"/>
                </a:solidFill>
              </a:rPr>
              <a:t>学校の窓口として</a:t>
            </a:r>
            <a:r>
              <a:rPr lang="ja-JP" altLang="en-US" sz="3200" b="1" dirty="0">
                <a:solidFill>
                  <a:srgbClr val="002060"/>
                </a:solidFill>
              </a:rPr>
              <a:t>支援室</a:t>
            </a:r>
            <a:r>
              <a:rPr lang="ja-JP" altLang="ja-JP" sz="3200" b="1" dirty="0">
                <a:solidFill>
                  <a:srgbClr val="002060"/>
                </a:solidFill>
              </a:rPr>
              <a:t>が情報収集・発信する</a:t>
            </a:r>
            <a:endParaRPr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395288" y="4006850"/>
            <a:ext cx="8569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en-US" sz="3200" b="1">
                <a:solidFill>
                  <a:srgbClr val="FF0000"/>
                </a:solidFill>
              </a:rPr>
              <a:t>学校区における</a:t>
            </a:r>
            <a:r>
              <a:rPr lang="ja-JP" altLang="en-US" sz="3200" b="1">
                <a:solidFill>
                  <a:srgbClr val="002060"/>
                </a:solidFill>
              </a:rPr>
              <a:t>連携を深めることで、地元住民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を巻き込んだ特色ある学校づくりの支援</a:t>
            </a:r>
            <a:r>
              <a:rPr lang="ja-JP" altLang="ja-JP" sz="3200" b="1">
                <a:solidFill>
                  <a:srgbClr val="002060"/>
                </a:solidFill>
              </a:rPr>
              <a:t>を行う</a:t>
            </a:r>
            <a:endParaRPr lang="ja-JP" altLang="en-US" sz="3200" b="1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395288" y="5589588"/>
            <a:ext cx="87487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学校と</a:t>
            </a:r>
            <a:r>
              <a:rPr lang="ja-JP" altLang="en-US" sz="3200" b="1">
                <a:solidFill>
                  <a:srgbClr val="FF0000"/>
                </a:solidFill>
              </a:rPr>
              <a:t>保護者組織</a:t>
            </a:r>
            <a:r>
              <a:rPr lang="ja-JP" altLang="ja-JP" sz="3200" b="1">
                <a:solidFill>
                  <a:srgbClr val="FF0000"/>
                </a:solidFill>
              </a:rPr>
              <a:t>・</a:t>
            </a:r>
            <a:r>
              <a:rPr lang="ja-JP" altLang="en-US" sz="3200" b="1">
                <a:solidFill>
                  <a:srgbClr val="FF0000"/>
                </a:solidFill>
              </a:rPr>
              <a:t>学校区</a:t>
            </a:r>
            <a:r>
              <a:rPr lang="ja-JP" altLang="ja-JP" sz="3200" b="1">
                <a:solidFill>
                  <a:srgbClr val="002060"/>
                </a:solidFill>
              </a:rPr>
              <a:t>の活性化に</a:t>
            </a:r>
            <a:r>
              <a:rPr lang="ja-JP" altLang="en-US" sz="3200" b="1">
                <a:solidFill>
                  <a:srgbClr val="002060"/>
                </a:solidFill>
              </a:rPr>
              <a:t>繋がる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ような企画案を提案する</a:t>
            </a:r>
            <a:endParaRPr lang="ja-JP" altLang="en-US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849" grpId="0"/>
      <p:bldP spid="2" grpId="0"/>
      <p:bldP spid="3" grpId="0"/>
      <p:bldP spid="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07950" y="188913"/>
          <a:ext cx="8928100" cy="6488113"/>
        </p:xfrm>
        <a:graphic>
          <a:graphicData uri="http://schemas.openxmlformats.org/drawingml/2006/table">
            <a:tbl>
              <a:tblPr/>
              <a:tblGrid>
                <a:gridCol w="817563"/>
                <a:gridCol w="1050925"/>
                <a:gridCol w="1401762"/>
                <a:gridCol w="350838"/>
                <a:gridCol w="582612"/>
                <a:gridCol w="403225"/>
                <a:gridCol w="700088"/>
                <a:gridCol w="701675"/>
                <a:gridCol w="466725"/>
                <a:gridCol w="584200"/>
                <a:gridCol w="350837"/>
                <a:gridCol w="1517650"/>
              </a:tblGrid>
              <a:tr h="71755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組　　織　　力　　進　　化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1755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ス　テ　ー　ジ　ア　ッ　プ　編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3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ステージ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キーワード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具　　体　　的　　行　　動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35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学校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運営支援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①課題の共有と組織的対応策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②課題解決・目標達成のための連携強化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③迅速な情報発信と積極的取組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④地域と共に学校をつくる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6075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　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292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教授活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動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支援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①ニーズの把握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②教員のサポート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ICT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化による校務の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サポート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6075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　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学校事務力向上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①効率化と連携強化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②事務の平準化と標準化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③バックアップ体制の構築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④意識と資質向上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⑤職務標準表の具現化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上矢印 4"/>
          <p:cNvSpPr/>
          <p:nvPr/>
        </p:nvSpPr>
        <p:spPr>
          <a:xfrm>
            <a:off x="12496800" y="8007350"/>
            <a:ext cx="528638" cy="274638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上矢印 5"/>
          <p:cNvSpPr/>
          <p:nvPr/>
        </p:nvSpPr>
        <p:spPr>
          <a:xfrm>
            <a:off x="12468225" y="6454775"/>
            <a:ext cx="447675" cy="312738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上矢印 7"/>
          <p:cNvSpPr/>
          <p:nvPr/>
        </p:nvSpPr>
        <p:spPr>
          <a:xfrm>
            <a:off x="4500563" y="3717925"/>
            <a:ext cx="503237" cy="215900"/>
          </a:xfrm>
          <a:prstGeom prst="upArrow">
            <a:avLst/>
          </a:prstGeom>
          <a:gradFill>
            <a:gsLst>
              <a:gs pos="19000">
                <a:srgbClr val="FFBABA"/>
              </a:gs>
              <a:gs pos="0">
                <a:schemeClr val="bg1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上矢印 8"/>
          <p:cNvSpPr/>
          <p:nvPr/>
        </p:nvSpPr>
        <p:spPr>
          <a:xfrm>
            <a:off x="4500563" y="5300663"/>
            <a:ext cx="503237" cy="215900"/>
          </a:xfrm>
          <a:prstGeom prst="upArrow">
            <a:avLst/>
          </a:prstGeom>
          <a:gradFill>
            <a:gsLst>
              <a:gs pos="19000">
                <a:srgbClr val="FFBABA"/>
              </a:gs>
              <a:gs pos="0">
                <a:schemeClr val="bg1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900112" y="5589239"/>
            <a:ext cx="8136383" cy="1106835"/>
          </a:xfrm>
          <a:prstGeom prst="roundRect">
            <a:avLst/>
          </a:prstGeom>
          <a:solidFill>
            <a:srgbClr val="FF6699">
              <a:alpha val="2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899592" y="3789040"/>
            <a:ext cx="8136383" cy="2914649"/>
          </a:xfrm>
          <a:prstGeom prst="roundRect">
            <a:avLst/>
          </a:prstGeom>
          <a:solidFill>
            <a:srgbClr val="FF6699">
              <a:alpha val="2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900113" y="2276872"/>
            <a:ext cx="8136383" cy="4427586"/>
          </a:xfrm>
          <a:prstGeom prst="roundRect">
            <a:avLst>
              <a:gd name="adj" fmla="val 8180"/>
            </a:avLst>
          </a:prstGeom>
          <a:solidFill>
            <a:srgbClr val="FF6699">
              <a:alpha val="2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2" grpId="2" animBg="1"/>
      <p:bldP spid="10" grpId="0" animBg="1"/>
      <p:bldP spid="10" grpId="2" animBg="1"/>
      <p:bldP spid="11" grpId="0" animBg="1"/>
      <p:bldP spid="11" grpId="2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512511" cy="11430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dirty="0" smtClean="0"/>
              <a:t>おわりに</a:t>
            </a:r>
            <a:endParaRPr lang="ja-JP" altLang="en-US" dirty="0"/>
          </a:p>
        </p:txBody>
      </p:sp>
      <p:sp>
        <p:nvSpPr>
          <p:cNvPr id="37894" name="正方形/長方形 6"/>
          <p:cNvSpPr>
            <a:spLocks noChangeArrowheads="1"/>
          </p:cNvSpPr>
          <p:nvPr/>
        </p:nvSpPr>
        <p:spPr bwMode="auto">
          <a:xfrm>
            <a:off x="1619250" y="2349500"/>
            <a:ext cx="604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8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しかし、学校事務職員の使命</a:t>
            </a:r>
            <a:r>
              <a:rPr lang="ja-JP" altLang="ja-JP" sz="28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ja-JP" altLang="en-US" sz="28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不</a:t>
            </a:r>
            <a:r>
              <a:rPr lang="ja-JP" altLang="ja-JP" sz="28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変</a:t>
            </a:r>
            <a:endParaRPr lang="ja-JP" altLang="en-US" sz="28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横巻き 7"/>
          <p:cNvSpPr/>
          <p:nvPr/>
        </p:nvSpPr>
        <p:spPr>
          <a:xfrm>
            <a:off x="395288" y="4869160"/>
            <a:ext cx="8569325" cy="1801812"/>
          </a:xfrm>
          <a:prstGeom prst="horizontalScroll">
            <a:avLst/>
          </a:prstGeom>
          <a:gradFill>
            <a:gsLst>
              <a:gs pos="65000">
                <a:srgbClr val="FFFF00"/>
              </a:gs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32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対角する 2 つの角を丸めた四角形 2"/>
          <p:cNvSpPr/>
          <p:nvPr/>
        </p:nvSpPr>
        <p:spPr>
          <a:xfrm>
            <a:off x="652463" y="3144838"/>
            <a:ext cx="7951787" cy="1295400"/>
          </a:xfrm>
          <a:prstGeom prst="round2DiagRect">
            <a:avLst/>
          </a:prstGeom>
          <a:gradFill>
            <a:gsLst>
              <a:gs pos="60000">
                <a:srgbClr val="8299C3"/>
              </a:gs>
              <a:gs pos="0">
                <a:schemeClr val="bg2">
                  <a:lumMod val="25000"/>
                </a:schemeClr>
              </a:gs>
              <a:gs pos="8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i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　</a:t>
            </a: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1463675" y="1412875"/>
            <a:ext cx="635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学校事務変革期まっただ中</a:t>
            </a:r>
            <a:endParaRPr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爆発 1 4"/>
          <p:cNvSpPr/>
          <p:nvPr/>
        </p:nvSpPr>
        <p:spPr>
          <a:xfrm>
            <a:off x="652463" y="1541463"/>
            <a:ext cx="720725" cy="563562"/>
          </a:xfrm>
          <a:prstGeom prst="irregularSeal1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爆発 1 10"/>
          <p:cNvSpPr/>
          <p:nvPr/>
        </p:nvSpPr>
        <p:spPr>
          <a:xfrm>
            <a:off x="7885113" y="1557338"/>
            <a:ext cx="719137" cy="563562"/>
          </a:xfrm>
          <a:prstGeom prst="irregularSeal1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04635" y="5169604"/>
            <a:ext cx="828784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学校事務職員・学校運営支援室</a:t>
            </a:r>
          </a:p>
          <a:p>
            <a:pPr algn="ctr">
              <a:defRPr/>
            </a:pPr>
            <a:r>
              <a:rPr lang="ja-JP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それぞれのグランドデザインを作成し実行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67544" y="3212976"/>
            <a:ext cx="757130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6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子どもの豊かな育ち、　　　</a:t>
            </a:r>
          </a:p>
          <a:p>
            <a:pPr algn="ctr">
              <a:defRPr/>
            </a:pPr>
            <a:r>
              <a:rPr lang="ja-JP" altLang="en-US" sz="36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　　　　　　　学校運営を共に担う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8" grpId="0" animBg="1"/>
      <p:bldP spid="3" grpId="0" animBg="1"/>
      <p:bldP spid="4" grpId="0"/>
      <p:bldP spid="5" grpId="0" animBg="1"/>
      <p:bldP spid="1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4984" y="2525415"/>
            <a:ext cx="9199955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ＤＦ特太ゴシック体" pitchFamily="1" charset="-128"/>
              </a:rPr>
              <a:t>長時間</a:t>
            </a:r>
            <a:r>
              <a:rPr lang="ja-JP" altLang="en-US" sz="3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ＤＦ特太ゴシック体" pitchFamily="1" charset="-128"/>
              </a:rPr>
              <a:t>のご清聴ありがとう</a:t>
            </a:r>
            <a:r>
              <a:rPr lang="ja-JP" altLang="en-US" sz="3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ＤＦ特太ゴシック体" pitchFamily="1" charset="-128"/>
              </a:rPr>
              <a:t>ございました。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25" y="3861048"/>
            <a:ext cx="952872" cy="208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79388" y="908050"/>
            <a:ext cx="8856662" cy="5689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95288" y="2312988"/>
            <a:ext cx="3671887" cy="2700337"/>
          </a:xfrm>
          <a:prstGeom prst="roundRect">
            <a:avLst/>
          </a:prstGeom>
          <a:gradFill>
            <a:gsLst>
              <a:gs pos="0">
                <a:schemeClr val="tx2"/>
              </a:gs>
              <a:gs pos="73000">
                <a:schemeClr val="accent1">
                  <a:lumMod val="75000"/>
                </a:schemeClr>
              </a:gs>
              <a:gs pos="92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b="1" dirty="0">
                <a:latin typeface="ＭＳ ゴシック" pitchFamily="49" charset="-128"/>
                <a:ea typeface="ＭＳ ゴシック" pitchFamily="49" charset="-128"/>
              </a:rPr>
              <a:t>一人で学校事務を担当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347864" y="188640"/>
            <a:ext cx="5509120" cy="72008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2000" dirty="0" smtClean="0"/>
              <a:t>佐賀県版グランドデザインの考え方</a:t>
            </a:r>
            <a:endParaRPr lang="ja-JP" altLang="en-US" sz="2000" dirty="0"/>
          </a:p>
        </p:txBody>
      </p:sp>
      <p:sp>
        <p:nvSpPr>
          <p:cNvPr id="12" name="角丸四角形 11"/>
          <p:cNvSpPr/>
          <p:nvPr/>
        </p:nvSpPr>
        <p:spPr>
          <a:xfrm>
            <a:off x="5003800" y="2312988"/>
            <a:ext cx="3852863" cy="2700337"/>
          </a:xfrm>
          <a:prstGeom prst="roundRect">
            <a:avLst/>
          </a:prstGeom>
          <a:gradFill>
            <a:gsLst>
              <a:gs pos="0">
                <a:schemeClr val="tx2"/>
              </a:gs>
              <a:gs pos="72000">
                <a:schemeClr val="accent1">
                  <a:lumMod val="75000"/>
                </a:schemeClr>
              </a:gs>
              <a:gs pos="9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b="1" dirty="0">
                <a:latin typeface="ＭＳ ゴシック" pitchFamily="49" charset="-128"/>
                <a:ea typeface="ＭＳ ゴシック" pitchFamily="49" charset="-128"/>
              </a:rPr>
              <a:t>複数校の業務を、一定人数で組織的に遂行</a:t>
            </a:r>
            <a:endParaRPr lang="ja-JP" altLang="en-US" sz="3600" b="1" dirty="0"/>
          </a:p>
        </p:txBody>
      </p:sp>
      <p:sp>
        <p:nvSpPr>
          <p:cNvPr id="13" name="左右矢印 12"/>
          <p:cNvSpPr/>
          <p:nvPr/>
        </p:nvSpPr>
        <p:spPr>
          <a:xfrm>
            <a:off x="4140200" y="3357563"/>
            <a:ext cx="792163" cy="1079500"/>
          </a:xfrm>
          <a:prstGeom prst="leftRightArrow">
            <a:avLst>
              <a:gd name="adj1" fmla="val 47395"/>
              <a:gd name="adj2" fmla="val 35792"/>
            </a:avLst>
          </a:prstGeom>
          <a:gradFill>
            <a:gsLst>
              <a:gs pos="0">
                <a:srgbClr val="FFFF00"/>
              </a:gs>
              <a:gs pos="8300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22" name="テキスト ボックス 19"/>
          <p:cNvSpPr txBox="1">
            <a:spLocks noChangeArrowheads="1"/>
          </p:cNvSpPr>
          <p:nvPr/>
        </p:nvSpPr>
        <p:spPr bwMode="auto">
          <a:xfrm>
            <a:off x="394841" y="188641"/>
            <a:ext cx="2881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200" b="1" dirty="0">
                <a:solidFill>
                  <a:srgbClr val="D60093"/>
                </a:solidFill>
                <a:latin typeface="HGP創英角ｺﾞｼｯｸUB" pitchFamily="50" charset="-128"/>
                <a:ea typeface="HGP創英角ｺﾞｼｯｸUB" pitchFamily="50" charset="-128"/>
              </a:rPr>
              <a:t>「個」と「組織」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684213" y="1700213"/>
            <a:ext cx="3024187" cy="936625"/>
          </a:xfrm>
          <a:prstGeom prst="roundRect">
            <a:avLst/>
          </a:prstGeom>
          <a:gradFill>
            <a:gsLst>
              <a:gs pos="0">
                <a:srgbClr val="FFF200"/>
              </a:gs>
              <a:gs pos="71000">
                <a:srgbClr val="FFC000"/>
              </a:gs>
              <a:gs pos="93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学　　校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292725" y="1700213"/>
            <a:ext cx="3240088" cy="936625"/>
          </a:xfrm>
          <a:prstGeom prst="roundRect">
            <a:avLst/>
          </a:prstGeom>
          <a:gradFill>
            <a:gsLst>
              <a:gs pos="0">
                <a:srgbClr val="FFF200"/>
              </a:gs>
              <a:gs pos="71000">
                <a:srgbClr val="FFC000"/>
              </a:gs>
              <a:gs pos="93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学校運営支援室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423779" y="5373216"/>
            <a:ext cx="668324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相互依存・相互補完関係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  <p:bldP spid="13" grpId="0" animBg="1"/>
      <p:bldP spid="13322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切り取った四角形 6"/>
          <p:cNvSpPr/>
          <p:nvPr/>
        </p:nvSpPr>
        <p:spPr>
          <a:xfrm>
            <a:off x="684213" y="836613"/>
            <a:ext cx="7775575" cy="2879725"/>
          </a:xfrm>
          <a:prstGeom prst="snip2DiagRect">
            <a:avLst/>
          </a:prstGeom>
          <a:gradFill>
            <a:gsLst>
              <a:gs pos="0">
                <a:schemeClr val="bg2"/>
              </a:gs>
              <a:gs pos="0">
                <a:schemeClr val="bg2">
                  <a:lumMod val="90000"/>
                </a:schemeClr>
              </a:gs>
              <a:gs pos="31000">
                <a:srgbClr val="C4D6EB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347864" y="188640"/>
            <a:ext cx="5509120" cy="72008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2000" dirty="0" smtClean="0"/>
              <a:t>佐賀県版グランドデザインの考え方</a:t>
            </a:r>
            <a:endParaRPr lang="ja-JP" altLang="en-US" sz="2000" dirty="0"/>
          </a:p>
        </p:txBody>
      </p:sp>
      <p:sp>
        <p:nvSpPr>
          <p:cNvPr id="14340" name="テキスト ボックス 4"/>
          <p:cNvSpPr txBox="1">
            <a:spLocks noChangeArrowheads="1"/>
          </p:cNvSpPr>
          <p:nvPr/>
        </p:nvSpPr>
        <p:spPr bwMode="auto">
          <a:xfrm>
            <a:off x="900113" y="1052513"/>
            <a:ext cx="7200900" cy="10779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学校事務職員の年代間格差の解消のための支援</a:t>
            </a:r>
          </a:p>
        </p:txBody>
      </p:sp>
      <p:sp>
        <p:nvSpPr>
          <p:cNvPr id="14341" name="テキスト ボックス 5"/>
          <p:cNvSpPr txBox="1">
            <a:spLocks noChangeArrowheads="1"/>
          </p:cNvSpPr>
          <p:nvPr/>
        </p:nvSpPr>
        <p:spPr bwMode="auto">
          <a:xfrm>
            <a:off x="971550" y="2363788"/>
            <a:ext cx="7632700" cy="10779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単独校での取り組みより組織として取り組んだ方がよい課題</a:t>
            </a:r>
          </a:p>
        </p:txBody>
      </p:sp>
      <p:sp>
        <p:nvSpPr>
          <p:cNvPr id="9" name="ストライプ矢印 8"/>
          <p:cNvSpPr/>
          <p:nvPr/>
        </p:nvSpPr>
        <p:spPr>
          <a:xfrm rot="5400000">
            <a:off x="4157663" y="4292600"/>
            <a:ext cx="828675" cy="1260475"/>
          </a:xfrm>
          <a:prstGeom prst="stripedRightArrow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0">
                <a:schemeClr val="bg2">
                  <a:lumMod val="50000"/>
                </a:schemeClr>
              </a:gs>
              <a:gs pos="36000">
                <a:srgbClr val="C4D6EB"/>
              </a:gs>
              <a:gs pos="100000">
                <a:srgbClr val="FF6699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343" name="テキスト ボックス 9"/>
          <p:cNvSpPr txBox="1">
            <a:spLocks noChangeArrowheads="1"/>
          </p:cNvSpPr>
          <p:nvPr/>
        </p:nvSpPr>
        <p:spPr bwMode="auto">
          <a:xfrm>
            <a:off x="2555875" y="3933825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2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解消するためには？</a:t>
            </a:r>
          </a:p>
        </p:txBody>
      </p:sp>
      <p:sp>
        <p:nvSpPr>
          <p:cNvPr id="11" name="横巻き 10"/>
          <p:cNvSpPr/>
          <p:nvPr/>
        </p:nvSpPr>
        <p:spPr>
          <a:xfrm>
            <a:off x="684213" y="5337175"/>
            <a:ext cx="7920037" cy="1520825"/>
          </a:xfrm>
          <a:prstGeom prst="horizontalScroll">
            <a:avLst/>
          </a:prstGeom>
          <a:gradFill>
            <a:gsLst>
              <a:gs pos="0">
                <a:srgbClr val="FF6699"/>
              </a:gs>
              <a:gs pos="100000">
                <a:srgbClr val="FEE7F2"/>
              </a:gs>
              <a:gs pos="100000">
                <a:srgbClr val="FAC77D"/>
              </a:gs>
              <a:gs pos="100000">
                <a:srgbClr val="FBA97D"/>
              </a:gs>
              <a:gs pos="100000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400" b="1" dirty="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48389" y="5589240"/>
            <a:ext cx="73725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54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ea typeface="ＭＳ Ｐゴシック" pitchFamily="50" charset="-128"/>
              </a:rPr>
              <a:t>★　共同実施の活用　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3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9388" y="981075"/>
            <a:ext cx="4429125" cy="46085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643438" y="981075"/>
            <a:ext cx="4392612" cy="46085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87900" y="1412875"/>
            <a:ext cx="3743325" cy="1655763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755650" y="1412875"/>
            <a:ext cx="3743325" cy="1655763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8856984" cy="57606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2000" dirty="0" smtClean="0"/>
              <a:t>佐賀県版グランドデザインの考え方</a:t>
            </a:r>
            <a:endParaRPr lang="ja-JP" altLang="en-US" sz="2000" dirty="0"/>
          </a:p>
        </p:txBody>
      </p:sp>
      <p:sp>
        <p:nvSpPr>
          <p:cNvPr id="9220" name="テキスト ボックス 4"/>
          <p:cNvSpPr txBox="1">
            <a:spLocks noChangeArrowheads="1"/>
          </p:cNvSpPr>
          <p:nvPr/>
        </p:nvSpPr>
        <p:spPr bwMode="auto">
          <a:xfrm>
            <a:off x="1042988" y="1484313"/>
            <a:ext cx="3094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ja-JP" sz="32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『教育理解』</a:t>
            </a:r>
            <a:endParaRPr lang="en-US" altLang="ja-JP" sz="3200" b="1" dirty="0">
              <a:solidFill>
                <a:srgbClr val="D60093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/>
            <a:r>
              <a:rPr lang="ja-JP" altLang="ja-JP" sz="32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『積極性』</a:t>
            </a:r>
            <a:endParaRPr lang="en-US" altLang="ja-JP" sz="3200" b="1" dirty="0">
              <a:solidFill>
                <a:srgbClr val="D60093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/>
            <a:r>
              <a:rPr lang="ja-JP" altLang="ja-JP" sz="32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『経営的視点』</a:t>
            </a:r>
            <a:endParaRPr lang="ja-JP" altLang="en-US" sz="2400" b="1" dirty="0">
              <a:solidFill>
                <a:srgbClr val="D60093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221" name="テキスト ボックス 5"/>
          <p:cNvSpPr txBox="1">
            <a:spLocks noChangeArrowheads="1"/>
          </p:cNvSpPr>
          <p:nvPr/>
        </p:nvSpPr>
        <p:spPr bwMode="auto">
          <a:xfrm>
            <a:off x="5148263" y="1484313"/>
            <a:ext cx="3168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ja-JP" sz="32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全県下で実施</a:t>
            </a:r>
            <a:endParaRPr lang="en-US" altLang="ja-JP" sz="3200" b="1" dirty="0">
              <a:solidFill>
                <a:srgbClr val="D60093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/>
            <a:r>
              <a:rPr lang="ja-JP" altLang="ja-JP" sz="32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されている</a:t>
            </a:r>
            <a:endParaRPr lang="en-US" altLang="ja-JP" sz="3200" b="1" dirty="0">
              <a:solidFill>
                <a:srgbClr val="D60093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/>
            <a:r>
              <a:rPr lang="ja-JP" altLang="en-US" sz="32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共同実施</a:t>
            </a:r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862013" y="3213100"/>
            <a:ext cx="3565525" cy="863600"/>
          </a:xfrm>
          <a:prstGeom prst="round2DiagRect">
            <a:avLst/>
          </a:prstGeom>
          <a:gradFill>
            <a:gsLst>
              <a:gs pos="80000">
                <a:srgbClr val="6E7395"/>
              </a:gs>
              <a:gs pos="0">
                <a:schemeClr val="tx2">
                  <a:lumMod val="7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/>
              <a:t>個人の</a:t>
            </a:r>
            <a:endParaRPr lang="en-US" altLang="ja-JP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/>
              <a:t>グランドデザイン</a:t>
            </a:r>
            <a:endParaRPr lang="ja-JP" altLang="en-US" sz="2800" b="1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4894263" y="3213100"/>
            <a:ext cx="3565525" cy="863600"/>
          </a:xfrm>
          <a:prstGeom prst="round2DiagRect">
            <a:avLst/>
          </a:prstGeom>
          <a:gradFill>
            <a:gsLst>
              <a:gs pos="75000">
                <a:srgbClr val="8086A9"/>
              </a:gs>
              <a:gs pos="0">
                <a:schemeClr val="tx2">
                  <a:lumMod val="7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/>
              <a:t>共同実施の</a:t>
            </a:r>
            <a:endParaRPr lang="en-US" altLang="ja-JP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/>
              <a:t>グランドデザイン</a:t>
            </a:r>
            <a:endParaRPr lang="ja-JP" altLang="en-US" sz="2800" b="1" dirty="0"/>
          </a:p>
        </p:txBody>
      </p:sp>
      <p:sp>
        <p:nvSpPr>
          <p:cNvPr id="12" name="右矢印 11"/>
          <p:cNvSpPr/>
          <p:nvPr/>
        </p:nvSpPr>
        <p:spPr>
          <a:xfrm rot="2930590">
            <a:off x="3003551" y="4451350"/>
            <a:ext cx="1225550" cy="504825"/>
          </a:xfrm>
          <a:prstGeom prst="rightArrow">
            <a:avLst/>
          </a:prstGeom>
          <a:gradFill>
            <a:gsLst>
              <a:gs pos="0">
                <a:srgbClr val="FFF200"/>
              </a:gs>
              <a:gs pos="58000">
                <a:srgbClr val="FF7A00"/>
              </a:gs>
              <a:gs pos="79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右矢印 12"/>
          <p:cNvSpPr/>
          <p:nvPr/>
        </p:nvSpPr>
        <p:spPr>
          <a:xfrm rot="7921379">
            <a:off x="5068888" y="4451350"/>
            <a:ext cx="1225550" cy="504825"/>
          </a:xfrm>
          <a:prstGeom prst="rightArrow">
            <a:avLst/>
          </a:prstGeom>
          <a:gradFill>
            <a:gsLst>
              <a:gs pos="0">
                <a:srgbClr val="FFF200"/>
              </a:gs>
              <a:gs pos="58000">
                <a:srgbClr val="FF7A00"/>
              </a:gs>
              <a:gs pos="79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755650" y="5445125"/>
            <a:ext cx="7920038" cy="1079500"/>
          </a:xfrm>
          <a:prstGeom prst="roundRect">
            <a:avLst/>
          </a:prstGeom>
          <a:gradFill>
            <a:gsLst>
              <a:gs pos="63000">
                <a:srgbClr val="FFFF3D"/>
              </a:gs>
              <a:gs pos="100000">
                <a:schemeClr val="bg1"/>
              </a:gs>
              <a:gs pos="0">
                <a:srgbClr val="FFFF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54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1331641" y="828001"/>
            <a:ext cx="2232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200" b="1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個として</a:t>
            </a: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5435600" y="836712"/>
            <a:ext cx="2376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200" b="1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組織として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510380" y="5517232"/>
            <a:ext cx="6445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学校教育目標の達成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9220" grpId="0"/>
      <p:bldP spid="9221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1157288"/>
            <a:ext cx="82089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ja-JP" altLang="en-US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学校における　</a:t>
            </a:r>
            <a:endParaRPr lang="en-US" altLang="ja-JP" sz="5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ja-JP" altLang="en-US" sz="8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「個人」</a:t>
            </a:r>
            <a:r>
              <a:rPr lang="ja-JP" altLang="en-US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を</a:t>
            </a:r>
            <a:endParaRPr lang="en-US" altLang="ja-JP" sz="5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グランド</a:t>
            </a:r>
            <a:endParaRPr lang="en-US" altLang="ja-JP" sz="5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5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　　　</a:t>
            </a:r>
            <a:r>
              <a:rPr lang="ja-JP" altLang="en-US" sz="5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デ</a:t>
            </a:r>
            <a:r>
              <a:rPr lang="ja-JP" alt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ザ</a:t>
            </a:r>
            <a:r>
              <a:rPr lang="ja-JP" altLang="en-US" sz="54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イ</a:t>
            </a:r>
            <a:r>
              <a:rPr lang="ja-JP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ン</a:t>
            </a:r>
            <a:endParaRPr lang="en-US" altLang="ja-JP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　　　　　　</a:t>
            </a:r>
            <a:r>
              <a:rPr lang="ja-JP" altLang="en-US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する</a:t>
            </a:r>
            <a:endParaRPr lang="ja-JP" altLang="ja-JP" sz="5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36513" y="115888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/>
            <a:r>
              <a:rPr lang="ja-JP" altLang="ja-JP" sz="34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なぜ</a:t>
            </a:r>
            <a:r>
              <a:rPr lang="ja-JP" altLang="en-US" sz="34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「</a:t>
            </a:r>
            <a:r>
              <a:rPr lang="ja-JP" altLang="ja-JP" sz="34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個人</a:t>
            </a:r>
            <a:r>
              <a:rPr lang="ja-JP" altLang="en-US" sz="34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」</a:t>
            </a:r>
            <a:r>
              <a:rPr lang="ja-JP" altLang="ja-JP" sz="3400" b="1" dirty="0">
                <a:solidFill>
                  <a:srgbClr val="D60093"/>
                </a:solidFill>
                <a:latin typeface="ＭＳ ゴシック" pitchFamily="49" charset="-128"/>
                <a:ea typeface="ＭＳ ゴシック" pitchFamily="49" charset="-128"/>
              </a:rPr>
              <a:t>のグランドデザインが必要か？</a:t>
            </a: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684213" y="1052513"/>
            <a:ext cx="79025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ja-JP" sz="3500" b="1" dirty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○</a:t>
            </a:r>
            <a:r>
              <a:rPr lang="ja-JP" altLang="en-US" sz="3500" b="1" dirty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学校事務職員の単数配置</a:t>
            </a:r>
            <a:endParaRPr lang="ja-JP" altLang="ja-JP" sz="3500" b="1" dirty="0">
              <a:solidFill>
                <a:schemeClr val="bg2">
                  <a:lumMod val="10000"/>
                </a:schemeClr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750888" y="2101850"/>
            <a:ext cx="503237" cy="595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331913" y="1760538"/>
            <a:ext cx="7181850" cy="1169987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考え方や関わり方の違いによる</a:t>
            </a:r>
            <a:endParaRPr lang="en-US" altLang="ja-JP" sz="3500" b="1" dirty="0" smtClean="0">
              <a:solidFill>
                <a:schemeClr val="bg2">
                  <a:lumMod val="10000"/>
                </a:schemeClr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職務レベルでの個人差</a:t>
            </a:r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684213" y="3414713"/>
            <a:ext cx="79025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ja-JP" sz="3500" b="1" dirty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○</a:t>
            </a:r>
            <a:r>
              <a:rPr lang="ja-JP" altLang="en-US" sz="3500" b="1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採用一元化</a:t>
            </a:r>
            <a:r>
              <a:rPr lang="ja-JP" altLang="en-US" sz="3500" b="1" dirty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、活発な人事異動</a:t>
            </a:r>
            <a:endParaRPr lang="ja-JP" altLang="ja-JP" sz="3500" b="1" dirty="0">
              <a:solidFill>
                <a:schemeClr val="bg2">
                  <a:lumMod val="10000"/>
                </a:schemeClr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331913" y="5967413"/>
            <a:ext cx="7181850" cy="630237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学校現場経験の少ない職員の増加</a:t>
            </a:r>
          </a:p>
        </p:txBody>
      </p:sp>
      <p:sp>
        <p:nvSpPr>
          <p:cNvPr id="13" name="右矢印 12"/>
          <p:cNvSpPr/>
          <p:nvPr/>
        </p:nvSpPr>
        <p:spPr>
          <a:xfrm>
            <a:off x="709613" y="4432300"/>
            <a:ext cx="503237" cy="595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/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1331913" y="4068763"/>
            <a:ext cx="7181850" cy="11684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知事部局職員のノウハウによる</a:t>
            </a:r>
            <a:endParaRPr lang="en-US" altLang="ja-JP" sz="3500" b="1" dirty="0" smtClean="0">
              <a:solidFill>
                <a:schemeClr val="bg2">
                  <a:lumMod val="10000"/>
                </a:schemeClr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bg2">
                    <a:lumMod val="10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学校事務の活性化</a:t>
            </a:r>
          </a:p>
        </p:txBody>
      </p:sp>
      <p:sp>
        <p:nvSpPr>
          <p:cNvPr id="19466" name="テキスト ボックス 15"/>
          <p:cNvSpPr txBox="1">
            <a:spLocks noChangeArrowheads="1"/>
          </p:cNvSpPr>
          <p:nvPr/>
        </p:nvSpPr>
        <p:spPr bwMode="auto">
          <a:xfrm>
            <a:off x="3335338" y="5337175"/>
            <a:ext cx="27479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500" b="1" dirty="0">
                <a:solidFill>
                  <a:srgbClr val="D60093"/>
                </a:solidFill>
              </a:rPr>
              <a:t>反面・・・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/>
      <p:bldP spid="12" grpId="0" animBg="1"/>
      <p:bldP spid="13" grpId="0" animBg="1"/>
      <p:bldP spid="14" grpId="0" animBg="1"/>
      <p:bldP spid="194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正方形/長方形 3"/>
          <p:cNvSpPr>
            <a:spLocks noChangeArrowheads="1"/>
          </p:cNvSpPr>
          <p:nvPr/>
        </p:nvSpPr>
        <p:spPr bwMode="auto">
          <a:xfrm>
            <a:off x="898525" y="407988"/>
            <a:ext cx="7489825" cy="1169987"/>
          </a:xfrm>
          <a:prstGeom prst="rect">
            <a:avLst/>
          </a:prstGeom>
          <a:gradFill rotWithShape="0">
            <a:gsLst>
              <a:gs pos="0">
                <a:srgbClr val="FF99CC"/>
              </a:gs>
              <a:gs pos="100000">
                <a:schemeClr val="bg1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5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学校事務職員のあるべき姿について</a:t>
            </a:r>
            <a:endParaRPr lang="en-US" altLang="ja-JP" sz="35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5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共通した認識が必要</a:t>
            </a:r>
            <a:endParaRPr lang="en-US" altLang="ja-JP" sz="35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581400" y="1628775"/>
            <a:ext cx="2124075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633413" y="2611438"/>
            <a:ext cx="8064500" cy="1897062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sz="5500" b="1" dirty="0">
              <a:solidFill>
                <a:srgbClr val="00206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603625" y="4652963"/>
            <a:ext cx="2124075" cy="1011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3"/>
          <p:cNvSpPr>
            <a:spLocks noChangeArrowheads="1"/>
          </p:cNvSpPr>
          <p:nvPr/>
        </p:nvSpPr>
        <p:spPr bwMode="auto">
          <a:xfrm>
            <a:off x="827585" y="5876925"/>
            <a:ext cx="7704856" cy="864443"/>
          </a:xfrm>
          <a:prstGeom prst="rect">
            <a:avLst/>
          </a:prstGeom>
          <a:gradFill rotWithShape="0">
            <a:gsLst>
              <a:gs pos="0">
                <a:srgbClr val="00B0F0"/>
              </a:gs>
              <a:gs pos="100000">
                <a:schemeClr val="bg1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ja-JP" sz="3500" b="1" dirty="0">
              <a:solidFill>
                <a:srgbClr val="D60093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96689" y="2682806"/>
            <a:ext cx="513794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ＭＳ Ｐゴシック" pitchFamily="50" charset="-128"/>
              </a:rPr>
              <a:t>確固たる</a:t>
            </a:r>
          </a:p>
          <a:p>
            <a:pPr algn="ctr">
              <a:defRPr/>
            </a:pPr>
            <a:r>
              <a:rPr lang="en-US" altLang="ja-JP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ＭＳ Ｐゴシック" pitchFamily="50" charset="-128"/>
              </a:rPr>
              <a:t>『</a:t>
            </a:r>
            <a:r>
              <a:rPr lang="ja-JP" alt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ＭＳ Ｐゴシック" pitchFamily="50" charset="-128"/>
              </a:rPr>
              <a:t>学校事務職員像</a:t>
            </a:r>
            <a:r>
              <a:rPr lang="en-US" altLang="ja-JP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ＭＳ Ｐゴシック" pitchFamily="50" charset="-128"/>
              </a:rPr>
              <a:t>』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99592" y="5877272"/>
            <a:ext cx="753924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全ての学校で円滑な学校運営</a:t>
            </a:r>
            <a:endParaRPr lang="ja-JP" altLang="en-US" sz="4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6" grpId="0" animBg="1"/>
      <p:bldP spid="3" grpId="0" animBg="1"/>
      <p:bldP spid="5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上矢印 6"/>
          <p:cNvSpPr/>
          <p:nvPr/>
        </p:nvSpPr>
        <p:spPr>
          <a:xfrm>
            <a:off x="1979613" y="3213100"/>
            <a:ext cx="5257800" cy="1800225"/>
          </a:xfrm>
          <a:prstGeom prst="upArrow">
            <a:avLst>
              <a:gd name="adj1" fmla="val 69713"/>
              <a:gd name="adj2" fmla="val 60708"/>
            </a:avLst>
          </a:prstGeom>
          <a:gradFill>
            <a:gsLst>
              <a:gs pos="0">
                <a:schemeClr val="bg1"/>
              </a:gs>
              <a:gs pos="100000">
                <a:srgbClr val="FF99CC"/>
              </a:gs>
            </a:gsLst>
            <a:lin ang="5400000" scaled="0"/>
          </a:gra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755650" y="5300663"/>
            <a:ext cx="7920038" cy="1341437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sz="5400" dirty="0">
              <a:solidFill>
                <a:schemeClr val="tx2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ja-JP" altLang="en-US" sz="5400" dirty="0">
              <a:solidFill>
                <a:schemeClr val="tx2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295400" y="476250"/>
            <a:ext cx="6481763" cy="2641600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ja-JP" altLang="en-US" sz="33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キャリアアップのための･･･</a:t>
            </a:r>
            <a:endParaRPr lang="en-US" altLang="ja-JP" sz="33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699792" y="1125538"/>
            <a:ext cx="3856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4000" dirty="0">
                <a:solidFill>
                  <a:schemeClr val="tx2"/>
                </a:solidFill>
                <a:latin typeface="HG創英角ｺﾞｼｯｸUB" pitchFamily="49" charset="-128"/>
                <a:ea typeface="HG創英角ｺﾞｼｯｸUB" pitchFamily="49" charset="-128"/>
              </a:rPr>
              <a:t>教育理解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699792" y="1760538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4000" dirty="0">
                <a:solidFill>
                  <a:schemeClr val="tx2"/>
                </a:solidFill>
                <a:latin typeface="HG創英角ｺﾞｼｯｸUB" pitchFamily="49" charset="-128"/>
                <a:ea typeface="HG創英角ｺﾞｼｯｸUB" pitchFamily="49" charset="-128"/>
              </a:rPr>
              <a:t>積極性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2781300" y="2386013"/>
            <a:ext cx="3856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4000" dirty="0">
                <a:solidFill>
                  <a:schemeClr val="tx2"/>
                </a:solidFill>
                <a:latin typeface="HG創英角ｺﾞｼｯｸUB" pitchFamily="49" charset="-128"/>
                <a:ea typeface="HG創英角ｺﾞｼｯｸUB" pitchFamily="49" charset="-128"/>
              </a:rPr>
              <a:t>経営的視点</a:t>
            </a:r>
          </a:p>
        </p:txBody>
      </p:sp>
      <p:sp>
        <p:nvSpPr>
          <p:cNvPr id="21512" name="テキスト ボックス 1"/>
          <p:cNvSpPr txBox="1">
            <a:spLocks noChangeArrowheads="1"/>
          </p:cNvSpPr>
          <p:nvPr/>
        </p:nvSpPr>
        <p:spPr bwMode="auto">
          <a:xfrm>
            <a:off x="2987675" y="4068763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200" b="1" dirty="0">
                <a:solidFill>
                  <a:srgbClr val="D60093"/>
                </a:solidFill>
                <a:latin typeface="HG創英角ｺﾞｼｯｸUB" pitchFamily="49" charset="-128"/>
                <a:ea typeface="HG創英角ｺﾞｼｯｸUB" pitchFamily="49" charset="-128"/>
              </a:rPr>
              <a:t>ステップアップ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436479" y="5509716"/>
            <a:ext cx="43588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HG創英角ｺﾞｼｯｸUB" pitchFamily="49" charset="-128"/>
                <a:ea typeface="HG創英角ｺﾞｼｯｸUB" pitchFamily="49" charset="-128"/>
              </a:rPr>
              <a:t>基本的スキル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/>
      <p:bldP spid="10" grpId="0"/>
      <p:bldP spid="11" grpId="0"/>
      <p:bldP spid="215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テキスト ボックス 3"/>
          <p:cNvSpPr txBox="1">
            <a:spLocks noChangeArrowheads="1"/>
          </p:cNvSpPr>
          <p:nvPr/>
        </p:nvSpPr>
        <p:spPr bwMode="auto">
          <a:xfrm>
            <a:off x="896938" y="1227138"/>
            <a:ext cx="741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bg2">
                    <a:lumMod val="10000"/>
                  </a:schemeClr>
                </a:solidFill>
              </a:rPr>
              <a:t>キーワードごとに職名に応じた身に</a:t>
            </a:r>
            <a:endParaRPr lang="en-US" altLang="ja-JP" sz="35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bg2">
                    <a:lumMod val="10000"/>
                  </a:schemeClr>
                </a:solidFill>
              </a:rPr>
              <a:t>付けておくべき能力の提示</a:t>
            </a:r>
          </a:p>
        </p:txBody>
      </p:sp>
      <p:sp>
        <p:nvSpPr>
          <p:cNvPr id="7" name="直方体 6"/>
          <p:cNvSpPr/>
          <p:nvPr/>
        </p:nvSpPr>
        <p:spPr>
          <a:xfrm>
            <a:off x="611188" y="549275"/>
            <a:ext cx="2016125" cy="647700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ポイント１</a:t>
            </a:r>
          </a:p>
        </p:txBody>
      </p:sp>
      <p:sp>
        <p:nvSpPr>
          <p:cNvPr id="22532" name="テキスト ボックス 8"/>
          <p:cNvSpPr txBox="1">
            <a:spLocks noChangeArrowheads="1"/>
          </p:cNvSpPr>
          <p:nvPr/>
        </p:nvSpPr>
        <p:spPr bwMode="auto">
          <a:xfrm>
            <a:off x="2263775" y="2349500"/>
            <a:ext cx="6677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主事段階から学校経営に関わるといった</a:t>
            </a:r>
            <a:endParaRPr lang="en-US" altLang="ja-JP" sz="28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28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高い意識は必要</a:t>
            </a:r>
          </a:p>
        </p:txBody>
      </p:sp>
      <p:sp>
        <p:nvSpPr>
          <p:cNvPr id="10" name="爆発 2 9"/>
          <p:cNvSpPr/>
          <p:nvPr/>
        </p:nvSpPr>
        <p:spPr>
          <a:xfrm>
            <a:off x="1125538" y="2341563"/>
            <a:ext cx="1079500" cy="876300"/>
          </a:xfrm>
          <a:prstGeom prst="irregularSeal2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rgbClr val="FF0000"/>
                </a:solidFill>
              </a:rPr>
              <a:t>注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2771775" y="3382963"/>
            <a:ext cx="3248025" cy="554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0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目指す能力の提示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476375" y="4679950"/>
            <a:ext cx="6049963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0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「自分は到達できているか･･･」</a:t>
            </a: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755650" y="5876925"/>
            <a:ext cx="7416800" cy="841375"/>
          </a:xfrm>
          <a:prstGeom prst="rect">
            <a:avLst/>
          </a:prstGeom>
          <a:gradFill>
            <a:gsLst>
              <a:gs pos="0">
                <a:schemeClr val="bg1"/>
              </a:gs>
              <a:gs pos="41000">
                <a:srgbClr val="FFFF77"/>
              </a:gs>
              <a:gs pos="100000">
                <a:srgbClr val="FFFF00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sz="4000" b="1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4211638" y="4076700"/>
            <a:ext cx="393700" cy="50482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4221163" y="5373688"/>
            <a:ext cx="393700" cy="503237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5441950" y="4009628"/>
            <a:ext cx="2232025" cy="571500"/>
          </a:xfrm>
          <a:prstGeom prst="wedgeRoundRectCallout">
            <a:avLst>
              <a:gd name="adj1" fmla="val -74023"/>
              <a:gd name="adj2" fmla="val 248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540" name="テキスト ボックス 16"/>
          <p:cNvSpPr txBox="1">
            <a:spLocks noChangeArrowheads="1"/>
          </p:cNvSpPr>
          <p:nvPr/>
        </p:nvSpPr>
        <p:spPr bwMode="auto">
          <a:xfrm>
            <a:off x="5508625" y="4076700"/>
            <a:ext cx="2009775" cy="461963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FFFF77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/>
              <a:t>定期的な確認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414581" y="5818038"/>
            <a:ext cx="63257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確実なステップアップ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7" grpId="0" animBg="1"/>
      <p:bldP spid="2253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5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619672" y="1196752"/>
            <a:ext cx="5832648" cy="208915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ea typeface="ＤＦ特太ゴシック体" pitchFamily="1" charset="-128"/>
              </a:rPr>
              <a:t>変革の時代</a:t>
            </a:r>
            <a:endParaRPr lang="en-US" altLang="ja-JP" sz="4000" dirty="0">
              <a:solidFill>
                <a:schemeClr val="accent6">
                  <a:lumMod val="75000"/>
                </a:schemeClr>
              </a:solidFill>
              <a:ea typeface="ＤＦ特太ゴシック体" pitchFamily="1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ea typeface="ＤＦ特太ゴシック体" pitchFamily="1" charset="-128"/>
              </a:rPr>
              <a:t>混迷の時代</a:t>
            </a:r>
            <a:endParaRPr lang="en-US" altLang="ja-JP" sz="4000" dirty="0">
              <a:solidFill>
                <a:schemeClr val="accent6">
                  <a:lumMod val="75000"/>
                </a:schemeClr>
              </a:solidFill>
              <a:ea typeface="ＤＦ特太ゴシック体" pitchFamily="1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ea typeface="ＤＦ特太ゴシック体" pitchFamily="1" charset="-128"/>
              </a:rPr>
              <a:t>国際競争の時代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93204"/>
            <a:ext cx="4464496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5400" dirty="0" smtClean="0"/>
              <a:t>はじめに</a:t>
            </a:r>
            <a:endParaRPr lang="ja-JP" altLang="en-US" sz="5400" dirty="0"/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594559" y="4027035"/>
            <a:ext cx="8043782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27000">
                <a:srgbClr val="FFFF00"/>
              </a:gs>
              <a:gs pos="56000">
                <a:srgbClr val="C4D6EB"/>
              </a:gs>
              <a:gs pos="75000">
                <a:srgbClr val="FFFF00"/>
              </a:gs>
              <a:gs pos="85001">
                <a:srgbClr val="FFFF00"/>
              </a:gs>
              <a:gs pos="100000">
                <a:srgbClr val="FFFF00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44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学校を取り巻く</a:t>
            </a:r>
            <a:r>
              <a:rPr lang="ja-JP" altLang="en-US" sz="4400" b="1" dirty="0" smtClean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環境も日々</a:t>
            </a:r>
            <a:r>
              <a:rPr lang="ja-JP" altLang="en-US" sz="44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変化</a:t>
            </a:r>
          </a:p>
        </p:txBody>
      </p:sp>
      <p:sp>
        <p:nvSpPr>
          <p:cNvPr id="5" name="爆発 1 4"/>
          <p:cNvSpPr/>
          <p:nvPr/>
        </p:nvSpPr>
        <p:spPr>
          <a:xfrm>
            <a:off x="300620" y="3501008"/>
            <a:ext cx="910059" cy="574551"/>
          </a:xfrm>
          <a:prstGeom prst="irregularSeal1">
            <a:avLst/>
          </a:prstGeom>
          <a:gradFill>
            <a:gsLst>
              <a:gs pos="0">
                <a:srgbClr val="FF0000"/>
              </a:gs>
              <a:gs pos="8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爆発 1 10"/>
          <p:cNvSpPr/>
          <p:nvPr/>
        </p:nvSpPr>
        <p:spPr>
          <a:xfrm>
            <a:off x="8107507" y="4767759"/>
            <a:ext cx="739486" cy="605457"/>
          </a:xfrm>
          <a:prstGeom prst="irregularSeal1">
            <a:avLst/>
          </a:prstGeom>
          <a:gradFill>
            <a:gsLst>
              <a:gs pos="0">
                <a:srgbClr val="FF0000"/>
              </a:gs>
              <a:gs pos="8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327576" y="548680"/>
            <a:ext cx="3816424" cy="432048"/>
          </a:xfrm>
          <a:prstGeom prst="rect">
            <a:avLst/>
          </a:prstGeom>
          <a:effectLst/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グランドデザインの必要性</a:t>
            </a:r>
          </a:p>
        </p:txBody>
      </p:sp>
      <p:sp>
        <p:nvSpPr>
          <p:cNvPr id="6" name="下矢印 5"/>
          <p:cNvSpPr/>
          <p:nvPr/>
        </p:nvSpPr>
        <p:spPr>
          <a:xfrm>
            <a:off x="3860366" y="5157192"/>
            <a:ext cx="1512168" cy="432048"/>
          </a:xfrm>
          <a:prstGeom prst="downArrow">
            <a:avLst/>
          </a:prstGeom>
          <a:gradFill>
            <a:gsLst>
              <a:gs pos="0">
                <a:srgbClr val="FFFF00"/>
              </a:gs>
              <a:gs pos="53000">
                <a:srgbClr val="FF6699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51447" y="5805264"/>
            <a:ext cx="77300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グランドデザインも常に進化</a:t>
            </a:r>
            <a:endParaRPr lang="ja-JP" altLang="en-US" sz="5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  <p:bldP spid="5" grpId="0" animBg="1"/>
      <p:bldP spid="11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方体 3"/>
          <p:cNvSpPr/>
          <p:nvPr/>
        </p:nvSpPr>
        <p:spPr>
          <a:xfrm>
            <a:off x="611188" y="549275"/>
            <a:ext cx="2016125" cy="647700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ポイント２</a:t>
            </a:r>
          </a:p>
        </p:txBody>
      </p:sp>
      <p:sp>
        <p:nvSpPr>
          <p:cNvPr id="23555" name="テキスト ボックス 4"/>
          <p:cNvSpPr txBox="1">
            <a:spLocks noChangeArrowheads="1"/>
          </p:cNvSpPr>
          <p:nvPr/>
        </p:nvSpPr>
        <p:spPr bwMode="auto">
          <a:xfrm>
            <a:off x="684213" y="1628775"/>
            <a:ext cx="79994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500" b="1">
                <a:solidFill>
                  <a:srgbClr val="002060"/>
                </a:solidFill>
              </a:rPr>
              <a:t>基本的スキルを身につけ</a:t>
            </a:r>
            <a:r>
              <a:rPr lang="ja-JP" altLang="en-US" sz="3500" b="1" u="sng">
                <a:solidFill>
                  <a:srgbClr val="FF0000"/>
                </a:solidFill>
              </a:rPr>
              <a:t>ながら</a:t>
            </a:r>
            <a:r>
              <a:rPr lang="ja-JP" altLang="en-US" sz="3500" b="1"/>
              <a:t>、</a:t>
            </a:r>
            <a:endParaRPr lang="en-US" altLang="ja-JP" sz="3500" b="1"/>
          </a:p>
          <a:p>
            <a:pPr eaLnBrk="1" hangingPunct="1"/>
            <a:r>
              <a:rPr lang="ja-JP" altLang="en-US" sz="3500" b="1">
                <a:solidFill>
                  <a:srgbClr val="002060"/>
                </a:solidFill>
              </a:rPr>
              <a:t>キャリアアップのための能力も身につける</a:t>
            </a:r>
          </a:p>
        </p:txBody>
      </p:sp>
      <p:sp>
        <p:nvSpPr>
          <p:cNvPr id="6" name="爆発 2 5"/>
          <p:cNvSpPr/>
          <p:nvPr/>
        </p:nvSpPr>
        <p:spPr>
          <a:xfrm>
            <a:off x="912813" y="3128963"/>
            <a:ext cx="1871662" cy="1079500"/>
          </a:xfrm>
          <a:prstGeom prst="irregularSeal2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b="1" dirty="0">
                <a:solidFill>
                  <a:srgbClr val="FF0000"/>
                </a:solidFill>
              </a:rPr>
              <a:t>NG!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3557" name="テキスト ボックス 8"/>
          <p:cNvSpPr txBox="1">
            <a:spLocks noChangeArrowheads="1"/>
          </p:cNvSpPr>
          <p:nvPr/>
        </p:nvSpPr>
        <p:spPr bwMode="auto">
          <a:xfrm>
            <a:off x="2901950" y="3203575"/>
            <a:ext cx="5781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>
                <a:solidFill>
                  <a:srgbClr val="002060"/>
                </a:solidFill>
              </a:rPr>
              <a:t>基本的スキルを達成したあとキャリア</a:t>
            </a:r>
            <a:endParaRPr lang="en-US" altLang="ja-JP" sz="2800" b="1">
              <a:solidFill>
                <a:srgbClr val="002060"/>
              </a:solidFill>
            </a:endParaRPr>
          </a:p>
          <a:p>
            <a:pPr eaLnBrk="1" hangingPunct="1"/>
            <a:r>
              <a:rPr lang="ja-JP" altLang="en-US" sz="2800" b="1">
                <a:solidFill>
                  <a:srgbClr val="002060"/>
                </a:solidFill>
              </a:rPr>
              <a:t>アップを身につけよう</a:t>
            </a:r>
          </a:p>
        </p:txBody>
      </p:sp>
      <p:sp>
        <p:nvSpPr>
          <p:cNvPr id="23558" name="テキスト ボックス 9"/>
          <p:cNvSpPr txBox="1">
            <a:spLocks noChangeArrowheads="1"/>
          </p:cNvSpPr>
          <p:nvPr/>
        </p:nvSpPr>
        <p:spPr bwMode="auto">
          <a:xfrm>
            <a:off x="395288" y="4638675"/>
            <a:ext cx="8331200" cy="16319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100000">
                <a:srgbClr val="FF6699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500" b="1" dirty="0" smtClean="0">
                <a:solidFill>
                  <a:srgbClr val="002060"/>
                </a:solidFill>
              </a:rPr>
              <a:t>研修例として・・・</a:t>
            </a:r>
            <a:endParaRPr lang="en-US" altLang="ja-JP" sz="2500" b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ja-JP" altLang="en-US" sz="2500" b="1" dirty="0" smtClean="0">
                <a:solidFill>
                  <a:srgbClr val="002060"/>
                </a:solidFill>
              </a:rPr>
              <a:t>　　　　　　平成</a:t>
            </a:r>
            <a:r>
              <a:rPr lang="en-US" altLang="ja-JP" sz="2500" b="1" dirty="0" smtClean="0">
                <a:solidFill>
                  <a:srgbClr val="002060"/>
                </a:solidFill>
              </a:rPr>
              <a:t>20</a:t>
            </a:r>
            <a:r>
              <a:rPr lang="ja-JP" altLang="en-US" sz="2500" b="1" dirty="0" smtClean="0">
                <a:solidFill>
                  <a:srgbClr val="002060"/>
                </a:solidFill>
              </a:rPr>
              <a:t>年度研修体系研究班発表</a:t>
            </a:r>
            <a:endParaRPr lang="en-US" altLang="ja-JP" sz="2500" b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ja-JP" altLang="en-US" sz="2500" b="1" dirty="0" smtClean="0">
                <a:solidFill>
                  <a:srgbClr val="002060"/>
                </a:solidFill>
              </a:rPr>
              <a:t>　　　　　　　　「学校事務職員の体系的研修について</a:t>
            </a:r>
            <a:endParaRPr lang="en-US" altLang="ja-JP" sz="2500" b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ja-JP" altLang="en-US" sz="2500" b="1" dirty="0" smtClean="0">
                <a:solidFill>
                  <a:srgbClr val="002060"/>
                </a:solidFill>
              </a:rPr>
              <a:t>　　　　　　　　　　　　　　　　　　（資質向上をめざして）」を例示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555" grpId="0"/>
      <p:bldP spid="6" grpId="0" animBg="1"/>
      <p:bldP spid="23557" grpId="0"/>
      <p:bldP spid="235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正方形/長方形 12"/>
          <p:cNvSpPr>
            <a:spLocks noChangeArrowheads="1"/>
          </p:cNvSpPr>
          <p:nvPr/>
        </p:nvSpPr>
        <p:spPr bwMode="auto">
          <a:xfrm>
            <a:off x="2123728" y="983356"/>
            <a:ext cx="67805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2060"/>
                </a:solidFill>
                <a:ea typeface="HGｺﾞｼｯｸM" pitchFamily="49" charset="-128"/>
              </a:rPr>
              <a:t>｢</a:t>
            </a:r>
            <a:r>
              <a:rPr lang="ja-JP" altLang="ja-JP" sz="2800" b="1" dirty="0">
                <a:solidFill>
                  <a:srgbClr val="002060"/>
                </a:solidFill>
                <a:ea typeface="HGｺﾞｼｯｸM" pitchFamily="49" charset="-128"/>
              </a:rPr>
              <a:t>見る・聞く・知る</a:t>
            </a:r>
            <a:r>
              <a:rPr lang="en-US" altLang="ja-JP" sz="2800" b="1" dirty="0">
                <a:solidFill>
                  <a:srgbClr val="002060"/>
                </a:solidFill>
                <a:ea typeface="HGｺﾞｼｯｸM" pitchFamily="49" charset="-128"/>
              </a:rPr>
              <a:t>｣</a:t>
            </a:r>
            <a:r>
              <a:rPr lang="ja-JP" altLang="en-US" sz="2800" b="1" dirty="0">
                <a:solidFill>
                  <a:srgbClr val="002060"/>
                </a:solidFill>
                <a:ea typeface="HGｺﾞｼｯｸM" pitchFamily="49" charset="-128"/>
              </a:rPr>
              <a:t>に</a:t>
            </a:r>
            <a:r>
              <a:rPr lang="ja-JP" altLang="en-US" sz="2800" b="1" dirty="0" smtClean="0">
                <a:solidFill>
                  <a:srgbClr val="002060"/>
                </a:solidFill>
                <a:ea typeface="HGｺﾞｼｯｸM" pitchFamily="49" charset="-128"/>
              </a:rPr>
              <a:t>よって学校</a:t>
            </a:r>
            <a:r>
              <a:rPr lang="ja-JP" altLang="en-US" sz="2800" b="1" dirty="0">
                <a:solidFill>
                  <a:srgbClr val="002060"/>
                </a:solidFill>
                <a:ea typeface="HGｺﾞｼｯｸM" pitchFamily="49" charset="-128"/>
              </a:rPr>
              <a:t>事務職員の土台を作る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068763" y="1988840"/>
            <a:ext cx="3527425" cy="576263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『定型職員』</a:t>
            </a:r>
            <a:endParaRPr lang="ja-JP" alt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298" name="テキスト ボックス 15"/>
          <p:cNvSpPr txBox="1">
            <a:spLocks noChangeArrowheads="1"/>
          </p:cNvSpPr>
          <p:nvPr/>
        </p:nvSpPr>
        <p:spPr bwMode="auto">
          <a:xfrm>
            <a:off x="2143008" y="2731802"/>
            <a:ext cx="70375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 dirty="0">
                <a:solidFill>
                  <a:srgbClr val="002060"/>
                </a:solidFill>
                <a:ea typeface="HGｺﾞｼｯｸM" pitchFamily="49" charset="-128"/>
              </a:rPr>
              <a:t>自分なりに学校事務職員としてどのよう</a:t>
            </a:r>
            <a:r>
              <a:rPr lang="ja-JP" altLang="en-US" sz="2800" b="1" dirty="0" smtClean="0">
                <a:solidFill>
                  <a:srgbClr val="002060"/>
                </a:solidFill>
                <a:ea typeface="HGｺﾞｼｯｸM" pitchFamily="49" charset="-128"/>
              </a:rPr>
              <a:t>に</a:t>
            </a:r>
            <a:endParaRPr lang="en-US" altLang="ja-JP" sz="2800" b="1" dirty="0" smtClean="0">
              <a:solidFill>
                <a:srgbClr val="002060"/>
              </a:solidFill>
              <a:ea typeface="HGｺﾞｼｯｸM" pitchFamily="49" charset="-128"/>
            </a:endParaRPr>
          </a:p>
          <a:p>
            <a:pPr eaLnBrk="1" hangingPunct="1"/>
            <a:r>
              <a:rPr lang="ja-JP" altLang="en-US" sz="2800" b="1" dirty="0" smtClean="0">
                <a:solidFill>
                  <a:srgbClr val="002060"/>
                </a:solidFill>
                <a:ea typeface="HGｺﾞｼｯｸM" pitchFamily="49" charset="-128"/>
              </a:rPr>
              <a:t>関わり</a:t>
            </a:r>
            <a:r>
              <a:rPr lang="ja-JP" altLang="en-US" sz="2800" b="1" dirty="0">
                <a:solidFill>
                  <a:srgbClr val="002060"/>
                </a:solidFill>
                <a:ea typeface="HGｺﾞｼｯｸM" pitchFamily="49" charset="-128"/>
              </a:rPr>
              <a:t>、</a:t>
            </a:r>
            <a:r>
              <a:rPr lang="ja-JP" altLang="en-US" sz="2800" b="1" dirty="0" smtClean="0">
                <a:solidFill>
                  <a:srgbClr val="002060"/>
                </a:solidFill>
                <a:ea typeface="HGｺﾞｼｯｸM" pitchFamily="49" charset="-128"/>
              </a:rPr>
              <a:t>課題解決</a:t>
            </a:r>
            <a:r>
              <a:rPr lang="ja-JP" altLang="en-US" sz="2800" b="1" dirty="0">
                <a:solidFill>
                  <a:srgbClr val="002060"/>
                </a:solidFill>
                <a:ea typeface="HGｺﾞｼｯｸM" pitchFamily="49" charset="-128"/>
              </a:rPr>
              <a:t>ができるか考えること</a:t>
            </a:r>
            <a:r>
              <a:rPr lang="ja-JP" altLang="en-US" sz="2800" b="1" dirty="0" smtClean="0">
                <a:solidFill>
                  <a:srgbClr val="002060"/>
                </a:solidFill>
                <a:ea typeface="HGｺﾞｼｯｸM" pitchFamily="49" charset="-128"/>
              </a:rPr>
              <a:t>が</a:t>
            </a:r>
            <a:endParaRPr lang="en-US" altLang="ja-JP" sz="2800" b="1" dirty="0" smtClean="0">
              <a:solidFill>
                <a:srgbClr val="002060"/>
              </a:solidFill>
              <a:ea typeface="HGｺﾞｼｯｸM" pitchFamily="49" charset="-128"/>
            </a:endParaRPr>
          </a:p>
          <a:p>
            <a:pPr eaLnBrk="1" hangingPunct="1"/>
            <a:r>
              <a:rPr lang="ja-JP" altLang="en-US" sz="2800" b="1" dirty="0" smtClean="0">
                <a:solidFill>
                  <a:srgbClr val="002060"/>
                </a:solidFill>
                <a:ea typeface="HGｺﾞｼｯｸM" pitchFamily="49" charset="-128"/>
              </a:rPr>
              <a:t>できる</a:t>
            </a:r>
            <a:endParaRPr lang="ja-JP" altLang="en-US" sz="2800" b="1" dirty="0">
              <a:solidFill>
                <a:srgbClr val="002060"/>
              </a:solidFill>
              <a:ea typeface="HGｺﾞｼｯｸM" pitchFamily="49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113213" y="3861048"/>
            <a:ext cx="3527425" cy="576262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『</a:t>
            </a: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専門</a:t>
            </a:r>
            <a:r>
              <a:rPr lang="ja-JP" altLang="ja-JP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職員』</a:t>
            </a:r>
            <a:endParaRPr lang="ja-JP" alt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300" name="テキスト ボックス 17"/>
          <p:cNvSpPr txBox="1">
            <a:spLocks noChangeArrowheads="1"/>
          </p:cNvSpPr>
          <p:nvPr/>
        </p:nvSpPr>
        <p:spPr bwMode="auto">
          <a:xfrm>
            <a:off x="2149047" y="4725988"/>
            <a:ext cx="70009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 dirty="0">
                <a:solidFill>
                  <a:srgbClr val="002060"/>
                </a:solidFill>
                <a:ea typeface="HGｺﾞｼｯｸM" pitchFamily="49" charset="-128"/>
              </a:rPr>
              <a:t>業務改善や課題解決のために自分なり</a:t>
            </a:r>
            <a:r>
              <a:rPr lang="ja-JP" altLang="en-US" sz="2800" b="1" dirty="0" smtClean="0">
                <a:solidFill>
                  <a:srgbClr val="002060"/>
                </a:solidFill>
                <a:ea typeface="HGｺﾞｼｯｸM" pitchFamily="49" charset="-128"/>
              </a:rPr>
              <a:t>に</a:t>
            </a:r>
            <a:endParaRPr lang="en-US" altLang="ja-JP" sz="2800" b="1" dirty="0" smtClean="0">
              <a:solidFill>
                <a:srgbClr val="002060"/>
              </a:solidFill>
              <a:ea typeface="HGｺﾞｼｯｸM" pitchFamily="49" charset="-128"/>
            </a:endParaRPr>
          </a:p>
          <a:p>
            <a:pPr eaLnBrk="1" hangingPunct="1"/>
            <a:r>
              <a:rPr lang="ja-JP" altLang="en-US" sz="2800" b="1" dirty="0" smtClean="0">
                <a:solidFill>
                  <a:srgbClr val="002060"/>
                </a:solidFill>
                <a:ea typeface="HGｺﾞｼｯｸM" pitchFamily="49" charset="-128"/>
              </a:rPr>
              <a:t>考えて</a:t>
            </a:r>
            <a:r>
              <a:rPr lang="ja-JP" altLang="en-US" sz="2800" b="1" dirty="0">
                <a:solidFill>
                  <a:srgbClr val="002060"/>
                </a:solidFill>
                <a:ea typeface="HGｺﾞｼｯｸM" pitchFamily="49" charset="-128"/>
              </a:rPr>
              <a:t>きたこと</a:t>
            </a:r>
            <a:r>
              <a:rPr lang="ja-JP" altLang="en-US" sz="2800" b="1" dirty="0" smtClean="0">
                <a:solidFill>
                  <a:srgbClr val="002060"/>
                </a:solidFill>
                <a:ea typeface="HGｺﾞｼｯｸM" pitchFamily="49" charset="-128"/>
              </a:rPr>
              <a:t>を整理</a:t>
            </a:r>
            <a:r>
              <a:rPr lang="ja-JP" altLang="en-US" sz="2800" b="1" dirty="0">
                <a:solidFill>
                  <a:srgbClr val="002060"/>
                </a:solidFill>
                <a:ea typeface="HGｺﾞｼｯｸM" pitchFamily="49" charset="-128"/>
              </a:rPr>
              <a:t>し、積極的</a:t>
            </a:r>
            <a:r>
              <a:rPr lang="ja-JP" altLang="en-US" sz="2800" b="1" dirty="0" smtClean="0">
                <a:solidFill>
                  <a:srgbClr val="002060"/>
                </a:solidFill>
                <a:ea typeface="HGｺﾞｼｯｸM" pitchFamily="49" charset="-128"/>
              </a:rPr>
              <a:t>に上司や</a:t>
            </a:r>
            <a:endParaRPr lang="en-US" altLang="ja-JP" sz="2800" b="1" dirty="0" smtClean="0">
              <a:solidFill>
                <a:srgbClr val="002060"/>
              </a:solidFill>
              <a:ea typeface="HGｺﾞｼｯｸM" pitchFamily="49" charset="-128"/>
            </a:endParaRPr>
          </a:p>
          <a:p>
            <a:pPr eaLnBrk="1" hangingPunct="1"/>
            <a:r>
              <a:rPr lang="ja-JP" altLang="en-US" sz="2800" b="1" dirty="0" smtClean="0">
                <a:solidFill>
                  <a:srgbClr val="002060"/>
                </a:solidFill>
                <a:ea typeface="HGｺﾞｼｯｸM" pitchFamily="49" charset="-128"/>
              </a:rPr>
              <a:t>教職員</a:t>
            </a:r>
            <a:r>
              <a:rPr lang="ja-JP" altLang="en-US" sz="2800" b="1" dirty="0">
                <a:solidFill>
                  <a:srgbClr val="002060"/>
                </a:solidFill>
                <a:ea typeface="HGｺﾞｼｯｸM" pitchFamily="49" charset="-128"/>
              </a:rPr>
              <a:t>へ提言する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4174563" y="6242571"/>
            <a:ext cx="3529013" cy="576262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『</a:t>
            </a: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企画</a:t>
            </a:r>
            <a:r>
              <a:rPr lang="ja-JP" altLang="ja-JP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職員』</a:t>
            </a:r>
            <a:endParaRPr lang="ja-JP" alt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9388" y="116632"/>
            <a:ext cx="513504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ja-JP" alt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pitchFamily="50" charset="-128"/>
              </a:rPr>
              <a:t>（１）職名の位置付け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59623" y="1054477"/>
            <a:ext cx="15760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主事</a:t>
            </a:r>
            <a:endParaRPr lang="ja-JP" alt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9389" y="2780928"/>
            <a:ext cx="18319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副主査</a:t>
            </a:r>
            <a:endParaRPr lang="ja-JP" alt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-36512" y="4772154"/>
            <a:ext cx="22323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主査</a:t>
            </a:r>
            <a:endParaRPr lang="en-US" altLang="ja-JP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ja-JP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事務主幹</a:t>
            </a:r>
            <a:endParaRPr lang="ja-JP" alt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5" grpId="0" animBg="1"/>
      <p:bldP spid="12298" grpId="0"/>
      <p:bldP spid="17" grpId="0" animBg="1"/>
      <p:bldP spid="12300" grpId="0"/>
      <p:bldP spid="19" grpId="0" animBg="1"/>
      <p:bldP spid="7" grpId="0"/>
      <p:bldP spid="18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テキスト ボックス 19"/>
          <p:cNvSpPr txBox="1">
            <a:spLocks noChangeArrowheads="1"/>
          </p:cNvSpPr>
          <p:nvPr/>
        </p:nvSpPr>
        <p:spPr bwMode="auto">
          <a:xfrm>
            <a:off x="2699792" y="1340768"/>
            <a:ext cx="64442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 dirty="0">
                <a:solidFill>
                  <a:srgbClr val="FF0000"/>
                </a:solidFill>
                <a:ea typeface="HGｺﾞｼｯｸM" pitchFamily="49" charset="-128"/>
              </a:rPr>
              <a:t>管理職として行動し、教職員及び保護者等と</a:t>
            </a:r>
            <a:r>
              <a:rPr lang="ja-JP" altLang="en-US" sz="2800" b="1" dirty="0" smtClean="0">
                <a:solidFill>
                  <a:srgbClr val="FF0000"/>
                </a:solidFill>
                <a:ea typeface="HGｺﾞｼｯｸM" pitchFamily="49" charset="-128"/>
              </a:rPr>
              <a:t>の調整役・広報役を務め</a:t>
            </a:r>
            <a:r>
              <a:rPr lang="ja-JP" altLang="en-US" sz="2800" b="1" dirty="0">
                <a:solidFill>
                  <a:srgbClr val="FF0000"/>
                </a:solidFill>
                <a:ea typeface="HGｺﾞｼｯｸM" pitchFamily="49" charset="-128"/>
              </a:rPr>
              <a:t>、また共同実施組織</a:t>
            </a:r>
            <a:r>
              <a:rPr lang="ja-JP" altLang="en-US" sz="2800" b="1" dirty="0" smtClean="0">
                <a:solidFill>
                  <a:srgbClr val="FF0000"/>
                </a:solidFill>
                <a:ea typeface="HGｺﾞｼｯｸM" pitchFamily="49" charset="-128"/>
              </a:rPr>
              <a:t>と市町</a:t>
            </a:r>
            <a:r>
              <a:rPr lang="ja-JP" altLang="en-US" sz="2800" b="1" dirty="0">
                <a:solidFill>
                  <a:srgbClr val="FF0000"/>
                </a:solidFill>
                <a:ea typeface="HGｺﾞｼｯｸM" pitchFamily="49" charset="-128"/>
              </a:rPr>
              <a:t>教育委員会との連携を図る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3884414" y="3140968"/>
            <a:ext cx="3529012" cy="574675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『</a:t>
            </a:r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管理運営職員</a:t>
            </a:r>
            <a:r>
              <a:rPr lang="ja-JP" altLang="ja-JP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』</a:t>
            </a:r>
            <a:endParaRPr lang="ja-JP" altLang="en-US" sz="32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0709" y="44624"/>
            <a:ext cx="513504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ja-JP" alt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pitchFamily="50" charset="-128"/>
              </a:rPr>
              <a:t>（１）職名の位置付け</a:t>
            </a:r>
          </a:p>
        </p:txBody>
      </p:sp>
      <p:sp>
        <p:nvSpPr>
          <p:cNvPr id="18" name="テキスト ボックス 19"/>
          <p:cNvSpPr txBox="1">
            <a:spLocks noChangeArrowheads="1"/>
          </p:cNvSpPr>
          <p:nvPr/>
        </p:nvSpPr>
        <p:spPr bwMode="auto">
          <a:xfrm>
            <a:off x="2699792" y="4373042"/>
            <a:ext cx="64442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 dirty="0">
                <a:solidFill>
                  <a:srgbClr val="FF0000"/>
                </a:solidFill>
                <a:ea typeface="HGｺﾞｼｯｸM" pitchFamily="49" charset="-128"/>
              </a:rPr>
              <a:t>市町を超えた広域的な学校</a:t>
            </a:r>
            <a:r>
              <a:rPr lang="ja-JP" altLang="en-US" sz="2800" b="1" dirty="0" smtClean="0">
                <a:solidFill>
                  <a:srgbClr val="FF0000"/>
                </a:solidFill>
                <a:ea typeface="HGｺﾞｼｯｸM" pitchFamily="49" charset="-128"/>
              </a:rPr>
              <a:t>事務の向上を目指し</a:t>
            </a:r>
            <a:r>
              <a:rPr lang="ja-JP" altLang="en-US" sz="2800" b="1" dirty="0">
                <a:solidFill>
                  <a:srgbClr val="FF0000"/>
                </a:solidFill>
                <a:ea typeface="HGｺﾞｼｯｸM" pitchFamily="49" charset="-128"/>
              </a:rPr>
              <a:t>、地域</a:t>
            </a:r>
            <a:r>
              <a:rPr lang="ja-JP" altLang="en-US" sz="2800" b="1" dirty="0" smtClean="0">
                <a:solidFill>
                  <a:srgbClr val="FF0000"/>
                </a:solidFill>
                <a:ea typeface="HGｺﾞｼｯｸM" pitchFamily="49" charset="-128"/>
              </a:rPr>
              <a:t>の指導</a:t>
            </a:r>
            <a:r>
              <a:rPr lang="ja-JP" altLang="en-US" sz="2800" b="1" dirty="0">
                <a:solidFill>
                  <a:srgbClr val="FF0000"/>
                </a:solidFill>
                <a:ea typeface="HGｺﾞｼｯｸM" pitchFamily="49" charset="-128"/>
              </a:rPr>
              <a:t>及び調整役を務め</a:t>
            </a:r>
            <a:r>
              <a:rPr lang="ja-JP" altLang="en-US" sz="2800" b="1" dirty="0" smtClean="0">
                <a:solidFill>
                  <a:srgbClr val="FF0000"/>
                </a:solidFill>
                <a:ea typeface="HGｺﾞｼｯｸM" pitchFamily="49" charset="-128"/>
              </a:rPr>
              <a:t>、全県的</a:t>
            </a:r>
            <a:r>
              <a:rPr lang="ja-JP" altLang="en-US" sz="2800" b="1" dirty="0">
                <a:solidFill>
                  <a:srgbClr val="FF0000"/>
                </a:solidFill>
                <a:ea typeface="HGｺﾞｼｯｸM" pitchFamily="49" charset="-128"/>
              </a:rPr>
              <a:t>な</a:t>
            </a:r>
            <a:r>
              <a:rPr lang="ja-JP" altLang="en-US" sz="2800" b="1" dirty="0" smtClean="0">
                <a:solidFill>
                  <a:srgbClr val="FF0000"/>
                </a:solidFill>
                <a:ea typeface="HGｺﾞｼｯｸM" pitchFamily="49" charset="-128"/>
              </a:rPr>
              <a:t>連携・ＰＲ活動を行う</a:t>
            </a:r>
            <a:endParaRPr lang="ja-JP" altLang="en-US" sz="2800" b="1" dirty="0">
              <a:solidFill>
                <a:srgbClr val="FF0000"/>
              </a:solidFill>
              <a:ea typeface="HGｺﾞｼｯｸM" pitchFamily="49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884414" y="6049466"/>
            <a:ext cx="3529012" cy="574675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『</a:t>
            </a:r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統括職員</a:t>
            </a:r>
            <a:r>
              <a:rPr lang="ja-JP" altLang="ja-JP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』</a:t>
            </a:r>
            <a:endParaRPr lang="ja-JP" altLang="en-US" sz="32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9623" y="1340768"/>
            <a:ext cx="17920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事務長</a:t>
            </a:r>
            <a:endParaRPr lang="ja-JP" alt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36512" y="4438853"/>
            <a:ext cx="2555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統括事務長</a:t>
            </a:r>
            <a:endParaRPr lang="ja-JP" altLang="en-US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21" grpId="0" animBg="1"/>
      <p:bldP spid="18" grpId="0"/>
      <p:bldP spid="20" grpId="0" animBg="1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正方形/長方形 3"/>
          <p:cNvSpPr>
            <a:spLocks noChangeArrowheads="1"/>
          </p:cNvSpPr>
          <p:nvPr/>
        </p:nvSpPr>
        <p:spPr bwMode="auto">
          <a:xfrm>
            <a:off x="179586" y="693738"/>
            <a:ext cx="3456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ＤＦ特太ゴシック体" pitchFamily="1" charset="-128"/>
              </a:rPr>
              <a:t>土台となる５つの柱</a:t>
            </a:r>
            <a:endParaRPr lang="ja-JP" altLang="ja-JP" sz="2400" dirty="0">
              <a:solidFill>
                <a:srgbClr val="FF000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0825" y="1268413"/>
            <a:ext cx="3313113" cy="831850"/>
          </a:xfrm>
          <a:prstGeom prst="rect">
            <a:avLst/>
          </a:prstGeom>
          <a:gradFill>
            <a:gsLst>
              <a:gs pos="17000">
                <a:srgbClr val="83A1BD"/>
              </a:gs>
              <a:gs pos="0">
                <a:schemeClr val="bg1"/>
              </a:gs>
              <a:gs pos="100000">
                <a:schemeClr val="bg2">
                  <a:lumMod val="2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200" dirty="0">
                <a:solidFill>
                  <a:srgbClr val="FFFF00"/>
                </a:solidFill>
                <a:latin typeface="ＭＳ ゴシック" pitchFamily="49" charset="-128"/>
                <a:ea typeface="ＤＨＰ特太ゴシック体" pitchFamily="2" charset="-128"/>
              </a:rPr>
              <a:t>教職員としての資質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50825" y="2382838"/>
            <a:ext cx="3313113" cy="830262"/>
          </a:xfrm>
          <a:prstGeom prst="rect">
            <a:avLst/>
          </a:prstGeom>
          <a:gradFill>
            <a:gsLst>
              <a:gs pos="17000">
                <a:srgbClr val="83A1BD"/>
              </a:gs>
              <a:gs pos="0">
                <a:schemeClr val="bg1"/>
              </a:gs>
              <a:gs pos="100000">
                <a:schemeClr val="bg2">
                  <a:lumMod val="2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200" dirty="0">
                <a:solidFill>
                  <a:srgbClr val="FFFF00"/>
                </a:solidFill>
                <a:latin typeface="ＭＳ ゴシック" pitchFamily="49" charset="-128"/>
                <a:ea typeface="ＤＨＰ特太ゴシック体" pitchFamily="2" charset="-128"/>
              </a:rPr>
              <a:t>専門事務能力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50825" y="3462338"/>
            <a:ext cx="3313113" cy="830262"/>
          </a:xfrm>
          <a:prstGeom prst="rect">
            <a:avLst/>
          </a:prstGeom>
          <a:gradFill>
            <a:gsLst>
              <a:gs pos="17000">
                <a:srgbClr val="83A1BD"/>
              </a:gs>
              <a:gs pos="0">
                <a:schemeClr val="bg1"/>
              </a:gs>
              <a:gs pos="100000">
                <a:schemeClr val="bg2">
                  <a:lumMod val="2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200" dirty="0">
                <a:solidFill>
                  <a:srgbClr val="FFFF00"/>
                </a:solidFill>
                <a:latin typeface="ＭＳ ゴシック" pitchFamily="49" charset="-128"/>
                <a:ea typeface="ＤＨＰ特太ゴシック体" pitchFamily="2" charset="-128"/>
              </a:rPr>
              <a:t>調整力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50825" y="4614863"/>
            <a:ext cx="3313113" cy="830262"/>
          </a:xfrm>
          <a:prstGeom prst="rect">
            <a:avLst/>
          </a:prstGeom>
          <a:gradFill>
            <a:gsLst>
              <a:gs pos="17000">
                <a:srgbClr val="83A1BD"/>
              </a:gs>
              <a:gs pos="0">
                <a:schemeClr val="bg1"/>
              </a:gs>
              <a:gs pos="100000">
                <a:schemeClr val="bg2">
                  <a:lumMod val="2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200" dirty="0">
                <a:solidFill>
                  <a:srgbClr val="FFFF00"/>
                </a:solidFill>
                <a:latin typeface="ＭＳ ゴシック" pitchFamily="49" charset="-128"/>
                <a:ea typeface="ＤＨＰ特太ゴシック体" pitchFamily="2" charset="-128"/>
              </a:rPr>
              <a:t>学校経営・企画力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50825" y="5694363"/>
            <a:ext cx="3313113" cy="830262"/>
          </a:xfrm>
          <a:prstGeom prst="rect">
            <a:avLst/>
          </a:prstGeom>
          <a:gradFill>
            <a:gsLst>
              <a:gs pos="17000">
                <a:srgbClr val="83A1BD"/>
              </a:gs>
              <a:gs pos="0">
                <a:schemeClr val="bg1"/>
              </a:gs>
              <a:gs pos="100000">
                <a:schemeClr val="bg2">
                  <a:lumMod val="2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200" dirty="0">
                <a:solidFill>
                  <a:srgbClr val="FFFF00"/>
                </a:solidFill>
                <a:latin typeface="ＭＳ ゴシック" pitchFamily="49" charset="-128"/>
                <a:ea typeface="ＤＨＰ特太ゴシック体" pitchFamily="2" charset="-128"/>
              </a:rPr>
              <a:t>組織力発揮のための能力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63938" y="1268413"/>
            <a:ext cx="5329237" cy="8318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ＭＳ ゴシック" pitchFamily="49" charset="-128"/>
                <a:ea typeface="ＭＳ ゴシック" pitchFamily="49" charset="-128"/>
              </a:rPr>
              <a:t>法令遵守　協調性　責任感　使命感など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63938" y="2382838"/>
            <a:ext cx="5329237" cy="830262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ＭＳ ゴシック" pitchFamily="49" charset="-128"/>
                <a:ea typeface="ＭＳ ゴシック" pitchFamily="49" charset="-128"/>
              </a:rPr>
              <a:t>事務処理力　情報処理力　財務管理力　危機管理力</a:t>
            </a:r>
            <a:r>
              <a:rPr lang="en-US" altLang="ja-JP" sz="24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リスク管理</a:t>
            </a:r>
            <a:r>
              <a:rPr lang="en-US" altLang="ja-JP" sz="24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2400" b="1" dirty="0">
                <a:latin typeface="ＭＳ ゴシック" pitchFamily="49" charset="-128"/>
                <a:ea typeface="ＭＳ ゴシック" pitchFamily="49" charset="-128"/>
              </a:rPr>
              <a:t>　など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63938" y="3462338"/>
            <a:ext cx="5303837" cy="830262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学校区連携</a:t>
            </a:r>
            <a:r>
              <a:rPr lang="ja-JP" altLang="en-US" sz="2400" b="1" dirty="0">
                <a:latin typeface="ＭＳ ゴシック" pitchFamily="49" charset="-128"/>
                <a:ea typeface="ＭＳ ゴシック" pitchFamily="49" charset="-128"/>
              </a:rPr>
              <a:t>・交渉力　説明責任・透明性　コミュニケーション力　など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63938" y="4614863"/>
            <a:ext cx="5329237" cy="830262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ＭＳ ゴシック" pitchFamily="49" charset="-128"/>
                <a:ea typeface="ＭＳ ゴシック" pitchFamily="49" charset="-128"/>
              </a:rPr>
              <a:t>信頼性　企画立案　改革力　判断・行動力　など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3938" y="5694363"/>
            <a:ext cx="5303837" cy="830262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ＭＳ ゴシック" pitchFamily="49" charset="-128"/>
                <a:ea typeface="ＭＳ ゴシック" pitchFamily="49" charset="-128"/>
              </a:rPr>
              <a:t>リーダーシップ　人材育成　など</a:t>
            </a:r>
            <a:endParaRPr lang="en-US" altLang="ja-JP" sz="2400" b="1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defRPr/>
            </a:pPr>
            <a:endParaRPr lang="ja-JP" altLang="en-US" sz="24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07504" y="96728"/>
            <a:ext cx="969700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ja-JP" alt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pitchFamily="50" charset="-128"/>
              </a:rPr>
              <a:t>（２）学校事務職員としての</a:t>
            </a:r>
            <a:r>
              <a:rPr lang="en-US" altLang="ja-JP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pitchFamily="50" charset="-128"/>
              </a:rPr>
              <a:t>『</a:t>
            </a:r>
            <a:r>
              <a:rPr lang="ja-JP" alt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pitchFamily="50" charset="-128"/>
              </a:rPr>
              <a:t>基本的スキル</a:t>
            </a:r>
            <a:r>
              <a:rPr lang="en-US" altLang="ja-JP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pitchFamily="50" charset="-128"/>
              </a:rPr>
              <a:t>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3" grpId="0" animBg="1"/>
      <p:bldP spid="11" grpId="0" animBg="1"/>
      <p:bldP spid="12" grpId="0" animBg="1"/>
      <p:bldP spid="13" grpId="0" animBg="1"/>
      <p:bldP spid="14" grpId="0" animBg="1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298575" y="7286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1" name="Rectangle 40"/>
          <p:cNvSpPr>
            <a:spLocks noChangeArrowheads="1"/>
          </p:cNvSpPr>
          <p:nvPr/>
        </p:nvSpPr>
        <p:spPr bwMode="auto">
          <a:xfrm>
            <a:off x="1758950" y="7318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ea typeface="HGｺﾞｼｯｸM" pitchFamily="49" charset="-128"/>
            </a:endParaRPr>
          </a:p>
        </p:txBody>
      </p:sp>
      <p:sp>
        <p:nvSpPr>
          <p:cNvPr id="27652" name="Rectangle 41"/>
          <p:cNvSpPr>
            <a:spLocks noChangeArrowheads="1"/>
          </p:cNvSpPr>
          <p:nvPr/>
        </p:nvSpPr>
        <p:spPr bwMode="auto">
          <a:xfrm>
            <a:off x="1758950" y="7318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ea typeface="HGｺﾞｼｯｸM" pitchFamily="49" charset="-128"/>
            </a:endParaRP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7164388" y="301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b="1">
                <a:latin typeface="ＭＳ ゴシック" pitchFamily="49" charset="-128"/>
                <a:ea typeface="ＭＳ ゴシック" pitchFamily="49" charset="-128"/>
              </a:rPr>
              <a:t>図２</a:t>
            </a:r>
            <a:r>
              <a:rPr lang="en-US" altLang="ja-JP" b="1">
                <a:latin typeface="ＭＳ ゴシック" pitchFamily="49" charset="-128"/>
                <a:ea typeface="ＭＳ ゴシック" pitchFamily="49" charset="-128"/>
              </a:rPr>
              <a:t>】</a:t>
            </a:r>
            <a:endParaRPr lang="ja-JP" altLang="en-US" b="1"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865502"/>
              </p:ext>
            </p:extLst>
          </p:nvPr>
        </p:nvGraphicFramePr>
        <p:xfrm>
          <a:off x="250825" y="476250"/>
          <a:ext cx="8713788" cy="6343802"/>
        </p:xfrm>
        <a:graphic>
          <a:graphicData uri="http://schemas.openxmlformats.org/drawingml/2006/table">
            <a:tbl>
              <a:tblPr/>
              <a:tblGrid>
                <a:gridCol w="515938"/>
                <a:gridCol w="1379537"/>
                <a:gridCol w="1920875"/>
                <a:gridCol w="1665288"/>
                <a:gridCol w="1779587"/>
                <a:gridCol w="1452563"/>
              </a:tblGrid>
              <a:tr h="4876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</a:rPr>
                        <a:t> </a:t>
                      </a: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</a:rPr>
                        <a:t> </a:t>
                      </a: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教職員として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の資質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専門事務能力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調整力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学校経営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企画力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組織力発揮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のための能力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</a:tr>
              <a:tr h="731502"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主事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教職員として責任と使命感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担当業務を法的根拠を基に正確・迅速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に</a:t>
                      </a: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処理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教職員とのコミュニケーション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報告・連絡・相談を密に行い、円滑な人間</a:t>
                      </a: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関係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タイムマネジメント・セルフマネジメント能力から上司の信頼を得る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※</a:t>
                      </a:r>
                      <a:r>
                        <a:rPr kumimoji="1" lang="ja-JP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『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</a:rPr>
                        <a:t>5</a:t>
                      </a:r>
                      <a:r>
                        <a:rPr kumimoji="1" 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．</a:t>
                      </a: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itchFamily="17" charset="-128"/>
                          <a:ea typeface="HG丸ｺﾞｼｯｸM-PRO" pitchFamily="50" charset="-128"/>
                          <a:cs typeface="Times New Roman" pitchFamily="18" charset="0"/>
                        </a:rPr>
                        <a:t>「共同実施」をグランドデザインする</a:t>
                      </a:r>
                      <a:r>
                        <a:rPr kumimoji="1" lang="ja-JP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itchFamily="17" charset="-128"/>
                          <a:ea typeface="HG丸ｺﾞｼｯｸM-PRO" pitchFamily="50" charset="-128"/>
                          <a:cs typeface="Times New Roman" pitchFamily="18" charset="0"/>
                        </a:rPr>
                        <a:t>』</a:t>
                      </a: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明朝" pitchFamily="17" charset="-128"/>
                          <a:ea typeface="HG丸ｺﾞｼｯｸM-PRO" pitchFamily="50" charset="-128"/>
                          <a:cs typeface="Times New Roman" pitchFamily="18" charset="0"/>
                        </a:rPr>
                        <a:t>で説明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</a:tr>
              <a:tr h="975337"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副主査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担当業務の工夫・改善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関連業務への取組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専門性の習得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219171"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</a:rPr>
                        <a:t>(</a:t>
                      </a: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事務主幹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)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7143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主査</a:t>
                      </a:r>
                      <a:endParaRPr kumimoji="1" 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学校内の事務全般を把握し、教職員へ指導助言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学校目標達成のため校内調整を行い、対外的な連絡・説明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組織マネジメント能力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学校目標達成・課題解決のための企画立案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219171"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事務長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管理職としての立場や責任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学校事務職員を育成する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校内や市町全体を視野に入れた調整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対外的にも信頼ある対応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戦略的マネジメント能力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突発的課題に臨機応変に対応</a:t>
                      </a:r>
                      <a:endParaRPr kumimoji="1" 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57882" marR="57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10801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統括事務長</a:t>
                      </a:r>
                    </a:p>
                  </a:txBody>
                  <a:tcPr marL="3962" marR="3962" marT="3962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広域を</a:t>
                      </a:r>
                      <a:r>
                        <a:rPr 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把握できる視野を持ち、学校事務職員の資質</a:t>
                      </a:r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向上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のために研修を行う</a:t>
                      </a:r>
                      <a:endParaRPr lang="ja-JP" sz="16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県内の</a:t>
                      </a:r>
                      <a:r>
                        <a:rPr 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状況を把握し、地域全体の専門事務能力向上のため、支援室長へ指導助言を行うことができる力量を</a:t>
                      </a:r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持つ</a:t>
                      </a:r>
                      <a:endParaRPr lang="ja-JP" sz="16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支援室の</a:t>
                      </a:r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連携</a:t>
                      </a:r>
                      <a:r>
                        <a:rPr 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を図り、全県的</a:t>
                      </a:r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に標準化</a:t>
                      </a:r>
                      <a:r>
                        <a:rPr 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される</a:t>
                      </a:r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よう学校</a:t>
                      </a:r>
                      <a:r>
                        <a:rPr 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事務</a:t>
                      </a:r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全体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の</a:t>
                      </a:r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連携</a:t>
                      </a:r>
                      <a:r>
                        <a:rPr 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に繋げる</a:t>
                      </a:r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。県</a:t>
                      </a:r>
                      <a:r>
                        <a:rPr 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・市町教委、</a:t>
                      </a:r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校長会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等</a:t>
                      </a:r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と</a:t>
                      </a:r>
                      <a:r>
                        <a:rPr 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の連携を図る。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地域内の学校事務職員の資質向上のために研修体系を確立する</a:t>
                      </a:r>
                      <a:r>
                        <a:rPr 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。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just" fontAlgn="ctr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学校事務ガバナンスの確立。</a:t>
                      </a:r>
                      <a:endParaRPr lang="ja-JP" sz="16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/>
                          <a:ea typeface="+mn-ea"/>
                        </a:rPr>
                        <a:t>　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共同実施を超えた組織力作りを目指す。</a:t>
                      </a:r>
                      <a:endParaRPr lang="ja-JP" sz="16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19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5651500" y="333375"/>
            <a:ext cx="1873250" cy="65246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724525" y="981075"/>
            <a:ext cx="1800225" cy="1655763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724525" y="2636838"/>
            <a:ext cx="1800225" cy="1296987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724525" y="3933825"/>
            <a:ext cx="1800225" cy="1150938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60569" y="-27384"/>
            <a:ext cx="2395207" cy="4770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2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ＭＳ Ｐゴシック" pitchFamily="50" charset="-128"/>
              </a:rPr>
              <a:t>基本的スキル表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5688012" y="5091113"/>
            <a:ext cx="1873250" cy="1766887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/>
              <a:t>学校における</a:t>
            </a:r>
            <a:r>
              <a:rPr lang="en-US" altLang="ja-JP" sz="3200" dirty="0" smtClean="0"/>
              <a:t>｢</a:t>
            </a:r>
            <a:r>
              <a:rPr lang="ja-JP" altLang="en-US" sz="3200" dirty="0" smtClean="0"/>
              <a:t>個人</a:t>
            </a:r>
            <a:r>
              <a:rPr lang="en-US" altLang="ja-JP" sz="3200" dirty="0" smtClean="0"/>
              <a:t>｣</a:t>
            </a:r>
            <a:r>
              <a:rPr lang="ja-JP" altLang="en-US" sz="3200" dirty="0" smtClean="0"/>
              <a:t>をグランドデザインする</a:t>
            </a:r>
            <a:endParaRPr lang="ja-JP" altLang="en-US" sz="3200" dirty="0"/>
          </a:p>
        </p:txBody>
      </p:sp>
      <p:sp>
        <p:nvSpPr>
          <p:cNvPr id="27653" name="正方形/長方形 2"/>
          <p:cNvSpPr>
            <a:spLocks noChangeArrowheads="1"/>
          </p:cNvSpPr>
          <p:nvPr/>
        </p:nvSpPr>
        <p:spPr bwMode="auto">
          <a:xfrm>
            <a:off x="684213" y="1152525"/>
            <a:ext cx="7488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/>
            <a:r>
              <a:rPr lang="ja-JP" altLang="ja-JP" sz="2400" b="1">
                <a:latin typeface="ＭＳ ゴシック" pitchFamily="49" charset="-128"/>
                <a:ea typeface="ＭＳ ゴシック" pitchFamily="49" charset="-128"/>
              </a:rPr>
              <a:t>（３）キャリアアップのための３つのキーワード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2195513" y="2060575"/>
            <a:ext cx="5256212" cy="936625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195513" y="3716338"/>
            <a:ext cx="5256212" cy="936625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206625" y="5300663"/>
            <a:ext cx="5256213" cy="936625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350991" y="2073870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教育理解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698843" y="3716338"/>
            <a:ext cx="22717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積極性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141066" y="5301208"/>
            <a:ext cx="36631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経営的視点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911225" y="620713"/>
            <a:ext cx="5256213" cy="936625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1507" name="テキスト ボックス 1"/>
          <p:cNvSpPr txBox="1">
            <a:spLocks noChangeArrowheads="1"/>
          </p:cNvSpPr>
          <p:nvPr/>
        </p:nvSpPr>
        <p:spPr bwMode="auto">
          <a:xfrm>
            <a:off x="911225" y="2276872"/>
            <a:ext cx="74517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・子どもとの関わり、教員との信頼関係</a:t>
            </a:r>
          </a:p>
        </p:txBody>
      </p:sp>
      <p:sp>
        <p:nvSpPr>
          <p:cNvPr id="21508" name="テキスト ボックス 6"/>
          <p:cNvSpPr txBox="1">
            <a:spLocks noChangeArrowheads="1"/>
          </p:cNvSpPr>
          <p:nvPr/>
        </p:nvSpPr>
        <p:spPr bwMode="auto">
          <a:xfrm>
            <a:off x="911225" y="3483149"/>
            <a:ext cx="73040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・子どもの様子から学校改善に向けた</a:t>
            </a:r>
            <a:endParaRPr lang="en-US" altLang="ja-JP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ja-JP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実践</a:t>
            </a:r>
          </a:p>
        </p:txBody>
      </p:sp>
      <p:sp>
        <p:nvSpPr>
          <p:cNvPr id="21509" name="テキスト ボックス 7"/>
          <p:cNvSpPr txBox="1">
            <a:spLocks noChangeArrowheads="1"/>
          </p:cNvSpPr>
          <p:nvPr/>
        </p:nvSpPr>
        <p:spPr bwMode="auto">
          <a:xfrm>
            <a:off x="900113" y="4889202"/>
            <a:ext cx="81835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・各種委員会への参加を通し、予算や</a:t>
            </a:r>
            <a:endParaRPr lang="en-US" altLang="ja-JP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ja-JP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施設設備面からの改善　　　　　　　　　</a:t>
            </a:r>
            <a:endParaRPr lang="en-US" altLang="ja-JP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ja-JP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　　　　　　　　　など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108577" y="620688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教育理解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507" grpId="0"/>
      <p:bldP spid="21508" grpId="0"/>
      <p:bldP spid="215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教育理解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08050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主事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684213" y="1989138"/>
            <a:ext cx="8304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子どもとの関わり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84213" y="2781300"/>
            <a:ext cx="860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教員との信頼関係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804863" y="3644900"/>
          <a:ext cx="7943850" cy="268763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43850"/>
              </a:tblGrid>
              <a:tr h="576208">
                <a:tc>
                  <a:txBody>
                    <a:bodyPr/>
                    <a:lstStyle/>
                    <a:p>
                      <a:r>
                        <a:rPr kumimoji="1" lang="ja-JP" altLang="en-US" sz="28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50" marR="91450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430">
                <a:tc>
                  <a:txBody>
                    <a:bodyPr/>
                    <a:lstStyle/>
                    <a:p>
                      <a:pPr hangingPunct="0"/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●子どもの登下校・遊び・掃除などの様子を観察する</a:t>
                      </a:r>
                    </a:p>
                    <a:p>
                      <a:pPr fontAlgn="auto" hangingPunct="1"/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●積極的に子どもや教員へ声かけをする</a:t>
                      </a:r>
                    </a:p>
                    <a:p>
                      <a:pPr hangingPunct="0"/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●学校行事等へ参加し、子どもとの関わりをもつ</a:t>
                      </a:r>
                    </a:p>
                    <a:p>
                      <a:pPr hangingPunct="0"/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●授業を見学する</a:t>
                      </a:r>
                    </a:p>
                    <a:p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●自校の学校教育目標を</a:t>
                      </a:r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理解</a:t>
                      </a:r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する</a:t>
                      </a:r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　　　　　　</a:t>
                      </a:r>
                      <a:endParaRPr kumimoji="1" lang="ja-JP" altLang="en-US" sz="25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50" marR="91450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教育理解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465138"/>
            <a:ext cx="698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副主査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683568" y="1173163"/>
            <a:ext cx="83042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教育課程等に触れ、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 子ども目線で課題発見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84213" y="2420938"/>
            <a:ext cx="8604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予算面からの課題解決策や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教育活動支援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827088" y="3644900"/>
          <a:ext cx="7921625" cy="295433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21625"/>
              </a:tblGrid>
              <a:tr h="576227">
                <a:tc>
                  <a:txBody>
                    <a:bodyPr/>
                    <a:lstStyle/>
                    <a:p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11">
                <a:tc>
                  <a:txBody>
                    <a:bodyPr/>
                    <a:lstStyle/>
                    <a:p>
                      <a:pPr fontAlgn="auto" hangingPunct="1"/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●子どもの様子を観察し、子どもの思考・行動を理解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</a:t>
                      </a:r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する</a:t>
                      </a:r>
                    </a:p>
                    <a:p>
                      <a:pPr hangingPunct="0"/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●子どもと関わりを持つことで課題を発見し、教育活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</a:t>
                      </a:r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動支援策を考える</a:t>
                      </a:r>
                    </a:p>
                    <a:p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●教育課程に触れ教育活動に必要な教材や環境などに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</a:t>
                      </a:r>
                      <a:r>
                        <a:rPr kumimoji="1" lang="ja-JP" altLang="ja-JP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ついて教員とともに検討する</a:t>
                      </a:r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　　　　　　</a:t>
                      </a:r>
                      <a:endParaRPr kumimoji="1" lang="ja-JP" altLang="en-US" sz="25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教育理解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08050"/>
            <a:ext cx="8208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主査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事務主幹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</a:t>
            </a:r>
            <a:endParaRPr lang="en-US" altLang="ja-JP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　　　　　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63575" y="2503488"/>
            <a:ext cx="860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学校教育目標達成のための企画立案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827088" y="3673475"/>
          <a:ext cx="7921625" cy="270827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21625"/>
              </a:tblGrid>
              <a:tr h="507401">
                <a:tc>
                  <a:txBody>
                    <a:bodyPr/>
                    <a:lstStyle/>
                    <a:p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874">
                <a:tc>
                  <a:txBody>
                    <a:bodyPr/>
                    <a:lstStyle/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●学校教育の費用対効果について考え支援・提案を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行う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●学校行事等に企画運営の段階から関わっていく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●予算などの学校資源を教育課程とリンクさせ、教員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に提案する　　　　　　</a:t>
                      </a:r>
                      <a:endParaRPr kumimoji="1" lang="ja-JP" altLang="en-US" sz="25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"/>
          <a:stretch>
            <a:fillRect/>
          </a:stretch>
        </p:blipFill>
        <p:spPr bwMode="auto">
          <a:xfrm>
            <a:off x="1116013" y="548903"/>
            <a:ext cx="684053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116013" y="2072903"/>
            <a:ext cx="6840537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4000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学校が抱える課題は山積み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228071" y="13092"/>
            <a:ext cx="3816424" cy="432048"/>
          </a:xfrm>
          <a:prstGeom prst="rect">
            <a:avLst/>
          </a:prstGeom>
          <a:effectLst/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グランドデザインの必要性</a:t>
            </a: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323850" y="2897113"/>
            <a:ext cx="8712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『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危機管理問題</a:t>
            </a:r>
            <a:r>
              <a:rPr lang="en-US" altLang="ja-JP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』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en-US" altLang="ja-JP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『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いじめ問題</a:t>
            </a:r>
            <a:r>
              <a:rPr lang="en-US" altLang="ja-JP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』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など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lang="ja-JP" altLang="en-US" sz="44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喫緊の課題</a:t>
            </a:r>
          </a:p>
        </p:txBody>
      </p:sp>
      <p:sp>
        <p:nvSpPr>
          <p:cNvPr id="8" name="六角形 7"/>
          <p:cNvSpPr/>
          <p:nvPr/>
        </p:nvSpPr>
        <p:spPr>
          <a:xfrm>
            <a:off x="755650" y="5301208"/>
            <a:ext cx="7561263" cy="1368748"/>
          </a:xfrm>
          <a:prstGeom prst="hexagon">
            <a:avLst>
              <a:gd name="adj" fmla="val 27700"/>
              <a:gd name="vf" fmla="val 115470"/>
            </a:avLst>
          </a:prstGeom>
          <a:gradFill>
            <a:gsLst>
              <a:gs pos="0">
                <a:schemeClr val="bg2">
                  <a:lumMod val="25000"/>
                </a:schemeClr>
              </a:gs>
              <a:gs pos="0">
                <a:srgbClr val="FFFF00"/>
              </a:gs>
              <a:gs pos="100000">
                <a:srgbClr val="FFFF00"/>
              </a:gs>
              <a:gs pos="75000">
                <a:srgbClr val="FFFF00"/>
              </a:gs>
              <a:gs pos="85000">
                <a:srgbClr val="FFFF00"/>
              </a:gs>
              <a:gs pos="0">
                <a:schemeClr val="tx2">
                  <a:lumMod val="75000"/>
                </a:schemeClr>
              </a:gs>
              <a:gs pos="34000">
                <a:schemeClr val="bg2">
                  <a:lumMod val="25000"/>
                </a:schemeClr>
              </a:gs>
              <a:gs pos="56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b="1" dirty="0">
                <a:latin typeface="ＭＳ ゴシック" pitchFamily="49" charset="-128"/>
                <a:ea typeface="ＭＳ ゴシック" pitchFamily="49" charset="-128"/>
              </a:rPr>
              <a:t>学校事務のあり方が</a:t>
            </a:r>
            <a:endParaRPr lang="en-US" altLang="ja-JP" sz="4400" b="1" dirty="0">
              <a:latin typeface="ＭＳ ゴシック" pitchFamily="49" charset="-128"/>
              <a:ea typeface="ＭＳ ゴシック" pitchFamily="49" charset="-128"/>
            </a:endParaRPr>
          </a:p>
          <a:p>
            <a:pPr algn="ctr">
              <a:defRPr/>
            </a:pPr>
            <a:r>
              <a:rPr lang="ja-JP" altLang="en-US" sz="4400" b="1" dirty="0">
                <a:solidFill>
                  <a:schemeClr val="bg2">
                    <a:lumMod val="2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問われている</a:t>
            </a:r>
          </a:p>
        </p:txBody>
      </p:sp>
      <p:sp>
        <p:nvSpPr>
          <p:cNvPr id="10" name="フローチャート : 組合せ 9"/>
          <p:cNvSpPr/>
          <p:nvPr/>
        </p:nvSpPr>
        <p:spPr>
          <a:xfrm>
            <a:off x="3995737" y="4446647"/>
            <a:ext cx="1081087" cy="710545"/>
          </a:xfrm>
          <a:prstGeom prst="flowChartMerg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教育理解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08050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事務長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63575" y="2205038"/>
            <a:ext cx="8604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学校と</a:t>
            </a:r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市町教育委員会</a:t>
            </a:r>
            <a:r>
              <a:rPr lang="en-US" altLang="ja-JP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行政</a:t>
            </a:r>
            <a:r>
              <a:rPr lang="en-US" altLang="ja-JP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・地元住民</a:t>
            </a:r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との調整による改善・改革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539750" y="3644900"/>
          <a:ext cx="8353425" cy="302418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353425"/>
              </a:tblGrid>
              <a:tr h="589851">
                <a:tc>
                  <a:txBody>
                    <a:bodyPr/>
                    <a:lstStyle/>
                    <a:p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337">
                <a:tc>
                  <a:txBody>
                    <a:bodyPr/>
                    <a:lstStyle/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●子どもの活動に対して、教育職員と行政職員という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両視点から課題を捉え改善を行う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●学校行事や児童生徒の諸問題に関して、学校と</a:t>
                      </a:r>
                      <a:r>
                        <a:rPr kumimoji="1" lang="ja-JP" altLang="en-US" sz="25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市町</a:t>
                      </a:r>
                      <a:endParaRPr kumimoji="1" lang="en-US" altLang="ja-JP" sz="2500" b="1" kern="1200" dirty="0" smtClean="0">
                        <a:solidFill>
                          <a:srgbClr val="FF0000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教育委員会</a:t>
                      </a:r>
                      <a:r>
                        <a:rPr kumimoji="1" lang="en-US" altLang="ja-JP" sz="25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25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行政</a:t>
                      </a:r>
                      <a:r>
                        <a:rPr kumimoji="1" lang="en-US" altLang="ja-JP" sz="25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)</a:t>
                      </a:r>
                      <a:r>
                        <a:rPr kumimoji="1" lang="ja-JP" altLang="en-US" sz="25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・地元住民</a:t>
                      </a:r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との調整役を担い、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改善・改革に取り組む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●教育課程編成に参画し、改善・改革に結びつける　　　　　</a:t>
                      </a:r>
                      <a:endParaRPr kumimoji="1" lang="ja-JP" altLang="en-US" sz="25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教育理解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08050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統括事務長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41313" y="2348880"/>
            <a:ext cx="8604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★　地域の支援室の調整による改善・</a:t>
            </a:r>
            <a:r>
              <a:rPr lang="ja-JP" altLang="en-US" sz="32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改革で</a:t>
            </a:r>
            <a:endParaRPr lang="en-US" altLang="ja-JP" sz="3200" b="1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2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教育目標を達成</a:t>
            </a:r>
            <a:endParaRPr lang="en-US" altLang="ja-JP" sz="32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96514"/>
              </p:ext>
            </p:extLst>
          </p:nvPr>
        </p:nvGraphicFramePr>
        <p:xfrm>
          <a:off x="322709" y="4077419"/>
          <a:ext cx="8713787" cy="244792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713787"/>
              </a:tblGrid>
              <a:tr h="477454">
                <a:tc>
                  <a:txBody>
                    <a:bodyPr/>
                    <a:lstStyle/>
                    <a:p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58" marR="9145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471">
                <a:tc>
                  <a:txBody>
                    <a:bodyPr/>
                    <a:lstStyle/>
                    <a:p>
                      <a:pPr fontAlgn="auto" hangingPunct="1"/>
                      <a:r>
                        <a:rPr kumimoji="1" lang="ja-JP" alt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</a:t>
                      </a:r>
                      <a:r>
                        <a:rPr kumimoji="1" lang="ja-JP" alt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県・市町教委の教育目標や教育課題と</a:t>
                      </a:r>
                      <a:endParaRPr kumimoji="1" lang="en-US" altLang="ja-JP" sz="3200" b="1" kern="1200" dirty="0" smtClean="0">
                        <a:solidFill>
                          <a:srgbClr val="FF0000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地域内の学校や支援室の課題を関連付けて、</a:t>
                      </a:r>
                      <a:endParaRPr kumimoji="1" lang="en-US" altLang="ja-JP" sz="3200" b="1" kern="1200" dirty="0" smtClean="0">
                        <a:solidFill>
                          <a:srgbClr val="FF0000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その課題を改善するための目標を設定する。</a:t>
                      </a:r>
                      <a:r>
                        <a:rPr kumimoji="1" lang="ja-JP" alt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</a:t>
                      </a:r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　　　</a:t>
                      </a:r>
                      <a:endParaRPr kumimoji="1" lang="ja-JP" altLang="en-US" sz="25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58" marR="91458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911225" y="765175"/>
            <a:ext cx="5256213" cy="936625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627" name="テキスト ボックス 1"/>
          <p:cNvSpPr txBox="1">
            <a:spLocks noChangeArrowheads="1"/>
          </p:cNvSpPr>
          <p:nvPr/>
        </p:nvSpPr>
        <p:spPr bwMode="auto">
          <a:xfrm>
            <a:off x="911225" y="2433638"/>
            <a:ext cx="6067425" cy="630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・業務に対しての高い問題意識</a:t>
            </a:r>
          </a:p>
        </p:txBody>
      </p:sp>
      <p:sp>
        <p:nvSpPr>
          <p:cNvPr id="26628" name="テキスト ボックス 6"/>
          <p:cNvSpPr txBox="1">
            <a:spLocks noChangeArrowheads="1"/>
          </p:cNvSpPr>
          <p:nvPr/>
        </p:nvSpPr>
        <p:spPr bwMode="auto">
          <a:xfrm>
            <a:off x="911225" y="3589263"/>
            <a:ext cx="6578600" cy="6318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・学校内外への積極的な働きかけ</a:t>
            </a:r>
          </a:p>
        </p:txBody>
      </p:sp>
      <p:sp>
        <p:nvSpPr>
          <p:cNvPr id="26629" name="テキスト ボックス 7"/>
          <p:cNvSpPr txBox="1">
            <a:spLocks noChangeArrowheads="1"/>
          </p:cNvSpPr>
          <p:nvPr/>
        </p:nvSpPr>
        <p:spPr bwMode="auto">
          <a:xfrm>
            <a:off x="920750" y="4745186"/>
            <a:ext cx="7883525" cy="1708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・知識と業務経験の蓄積により、改善策</a:t>
            </a:r>
            <a:endParaRPr lang="en-US" altLang="ja-JP" sz="35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の積極的な提案　　　　　　　　</a:t>
            </a:r>
            <a:endParaRPr lang="en-US" altLang="ja-JP" sz="35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　　　　　　　　など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372232" y="778470"/>
            <a:ext cx="22717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積極性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627" grpId="0"/>
      <p:bldP spid="26628" grpId="0"/>
      <p:bldP spid="266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積極性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593725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主事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684213" y="1450975"/>
            <a:ext cx="8304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業務遂行に対する意識づけ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84213" y="2212975"/>
            <a:ext cx="8604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教職員への働きかけと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関連業務への関わり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804863" y="3644900"/>
          <a:ext cx="7943850" cy="295433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43850"/>
              </a:tblGrid>
              <a:tr h="576338">
                <a:tc>
                  <a:txBody>
                    <a:bodyPr/>
                    <a:lstStyle/>
                    <a:p>
                      <a:r>
                        <a:rPr kumimoji="1" lang="ja-JP" altLang="en-US" sz="28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50" marR="9145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000">
                <a:tc>
                  <a:txBody>
                    <a:bodyPr/>
                    <a:lstStyle/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●教職員に積極的に働きかけ関連業務への関わりを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持つ</a:t>
                      </a: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●佐事研テーマ別研修などに積極的に参加し、自己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啓発に努める</a:t>
                      </a: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●業務に関連する資料や文科省ＨＰなどにより積極的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に情報収集する</a:t>
                      </a:r>
                    </a:p>
                  </a:txBody>
                  <a:tcPr marL="91450" marR="9145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積極性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593725"/>
            <a:ext cx="691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副主査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684213" y="1450975"/>
            <a:ext cx="8304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専門性を高め多くの解決策を考える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84213" y="2212975"/>
            <a:ext cx="8604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関連業務へのコスト意識・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業務効率化意識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804863" y="3644900"/>
          <a:ext cx="7943850" cy="309721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43850"/>
              </a:tblGrid>
              <a:tr h="535177">
                <a:tc>
                  <a:txBody>
                    <a:bodyPr/>
                    <a:lstStyle/>
                    <a:p>
                      <a:r>
                        <a:rPr kumimoji="1" lang="ja-JP" altLang="en-US" sz="28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50" marR="91450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036">
                <a:tc>
                  <a:txBody>
                    <a:bodyPr/>
                    <a:lstStyle/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●教職員と積極的に話しをし、課題や改善点を検討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する</a:t>
                      </a: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●県外事務研究大会などに参加し、先進地の情報を得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て、学校事務職員としての専門性を高める</a:t>
                      </a: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●学校内外の情報を収集・分析し、その結果を基に、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具体的なコスト削減や業務改善策を考える</a:t>
                      </a:r>
                    </a:p>
                  </a:txBody>
                  <a:tcPr marL="91450" marR="91450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積極性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476250"/>
            <a:ext cx="8208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主査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事務主幹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</a:t>
            </a:r>
            <a:endParaRPr lang="en-US" altLang="ja-JP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　　　　　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63575" y="1988840"/>
            <a:ext cx="860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上司への提案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45028"/>
              </p:ext>
            </p:extLst>
          </p:nvPr>
        </p:nvGraphicFramePr>
        <p:xfrm>
          <a:off x="682823" y="3861519"/>
          <a:ext cx="7921625" cy="266382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21625"/>
              </a:tblGrid>
              <a:tr h="519564">
                <a:tc>
                  <a:txBody>
                    <a:bodyPr/>
                    <a:lstStyle/>
                    <a:p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4261">
                <a:tc>
                  <a:txBody>
                    <a:bodyPr/>
                    <a:lstStyle/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●課題解決に向けた支援策や業務改善策を提案する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●積極的にコンピテンシー研修や組織マネジメント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研修に参加する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●収集した情報を職員に提供し、校内で共有・活用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する　　</a:t>
                      </a:r>
                      <a:endParaRPr kumimoji="1" lang="ja-JP" altLang="en-US" sz="25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63575" y="2852936"/>
            <a:ext cx="860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評価検証と前向き解決策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積極性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593725"/>
            <a:ext cx="691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事務長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684213" y="1450975"/>
            <a:ext cx="83042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ビジョンを持った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プロデューサー的役割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700088" y="2609850"/>
            <a:ext cx="8604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解決策のため外部への働きかけ　　　　　　　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755650" y="3644900"/>
          <a:ext cx="7943850" cy="273685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43850"/>
              </a:tblGrid>
              <a:tr h="533911">
                <a:tc>
                  <a:txBody>
                    <a:bodyPr/>
                    <a:lstStyle/>
                    <a:p>
                      <a:r>
                        <a:rPr kumimoji="1" lang="ja-JP" altLang="en-US" sz="28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50" marR="91450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939">
                <a:tc>
                  <a:txBody>
                    <a:bodyPr/>
                    <a:lstStyle/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●課題解決のため、学校内外への働きかけを行う</a:t>
                      </a: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●ビジョン達成のために新しい取り組みを積極的に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行うなど戦略的マネジメントを活用する</a:t>
                      </a: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●成果や実績を外部に対して積極的に発信し、学校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hangingPunct="0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事務をアピールする</a:t>
                      </a:r>
                    </a:p>
                  </a:txBody>
                  <a:tcPr marL="91450" marR="91450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188640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積極性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593725"/>
            <a:ext cx="7920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統括事務長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323850" y="1487488"/>
            <a:ext cx="83042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★　全県的視野に立ったビジョンを持ち、　</a:t>
            </a:r>
            <a:endParaRPr lang="en-US" altLang="ja-JP" sz="32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　地域をリードする</a:t>
            </a:r>
            <a:endParaRPr lang="en-US" altLang="ja-JP" sz="32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23850" y="26098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★　県教委や市町教委に対し</a:t>
            </a:r>
            <a:r>
              <a:rPr lang="ja-JP" altLang="en-US" sz="32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提言を</a:t>
            </a:r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行う</a:t>
            </a:r>
            <a:endParaRPr lang="en-US" altLang="ja-JP" sz="32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71813"/>
              </p:ext>
            </p:extLst>
          </p:nvPr>
        </p:nvGraphicFramePr>
        <p:xfrm>
          <a:off x="468313" y="3644900"/>
          <a:ext cx="8424862" cy="273685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424862"/>
              </a:tblGrid>
              <a:tr h="533911">
                <a:tc>
                  <a:txBody>
                    <a:bodyPr/>
                    <a:lstStyle/>
                    <a:p>
                      <a:r>
                        <a:rPr kumimoji="1" lang="ja-JP" altLang="en-US" sz="28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939">
                <a:tc>
                  <a:txBody>
                    <a:bodyPr/>
                    <a:lstStyle/>
                    <a:p>
                      <a:pPr hangingPunct="0"/>
                      <a:r>
                        <a:rPr kumimoji="1" lang="ja-JP" alt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●明確なビジョンを持って指導を行い、支援室の</a:t>
                      </a:r>
                      <a:endParaRPr kumimoji="1" lang="en-US" altLang="ja-JP" sz="2800" b="1" kern="1200" dirty="0" smtClean="0">
                        <a:solidFill>
                          <a:srgbClr val="FF0000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hangingPunct="0"/>
                      <a:r>
                        <a:rPr kumimoji="1" lang="ja-JP" alt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方向性の理解・認識度を深める</a:t>
                      </a:r>
                    </a:p>
                    <a:p>
                      <a:pPr hangingPunct="0"/>
                      <a:r>
                        <a:rPr kumimoji="1" lang="ja-JP" alt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●支援室の実態を詳細に把握し、課題解決のために</a:t>
                      </a:r>
                      <a:endParaRPr kumimoji="1" lang="en-US" altLang="ja-JP" sz="2800" b="1" kern="1200" dirty="0" smtClean="0">
                        <a:solidFill>
                          <a:srgbClr val="FF0000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hangingPunct="0"/>
                      <a:r>
                        <a:rPr kumimoji="1" lang="ja-JP" alt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必要があれば県・市町教委にも提言を行う</a:t>
                      </a:r>
                    </a:p>
                  </a:txBody>
                  <a:tcPr marL="91449" marR="91449" marT="45750" marB="45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911225" y="652463"/>
            <a:ext cx="5256213" cy="936625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1747" name="テキスト ボックス 1"/>
          <p:cNvSpPr txBox="1">
            <a:spLocks noChangeArrowheads="1"/>
          </p:cNvSpPr>
          <p:nvPr/>
        </p:nvSpPr>
        <p:spPr bwMode="auto">
          <a:xfrm>
            <a:off x="717550" y="2433638"/>
            <a:ext cx="7042150" cy="630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5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・学校全体を視野に入れた業務遂行</a:t>
            </a:r>
          </a:p>
        </p:txBody>
      </p:sp>
      <p:sp>
        <p:nvSpPr>
          <p:cNvPr id="31748" name="テキスト ボックス 6"/>
          <p:cNvSpPr txBox="1">
            <a:spLocks noChangeArrowheads="1"/>
          </p:cNvSpPr>
          <p:nvPr/>
        </p:nvSpPr>
        <p:spPr bwMode="auto">
          <a:xfrm>
            <a:off x="736600" y="3717032"/>
            <a:ext cx="5707063" cy="630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・地域全体を含めた課題解決</a:t>
            </a:r>
          </a:p>
        </p:txBody>
      </p:sp>
      <p:sp>
        <p:nvSpPr>
          <p:cNvPr id="31749" name="テキスト ボックス 7"/>
          <p:cNvSpPr txBox="1">
            <a:spLocks noChangeArrowheads="1"/>
          </p:cNvSpPr>
          <p:nvPr/>
        </p:nvSpPr>
        <p:spPr bwMode="auto">
          <a:xfrm>
            <a:off x="727075" y="4817194"/>
            <a:ext cx="8237538" cy="1708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・対外的な交渉調整を行う校長のサポート　　　　　　　</a:t>
            </a:r>
            <a:endParaRPr lang="en-US" altLang="ja-JP" sz="35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　　　　　　　　　　　</a:t>
            </a:r>
            <a:endParaRPr lang="en-US" altLang="ja-JP" sz="35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　　　　　　　　　　など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772914" y="665758"/>
            <a:ext cx="36631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経営的視点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747" grpId="0"/>
      <p:bldP spid="31748" grpId="0"/>
      <p:bldP spid="317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経営的視点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08050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主事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63575" y="2205038"/>
            <a:ext cx="860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予算面から経営をサポート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827088" y="3644900"/>
          <a:ext cx="7921625" cy="295433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21625"/>
              </a:tblGrid>
              <a:tr h="576227">
                <a:tc>
                  <a:txBody>
                    <a:bodyPr/>
                    <a:lstStyle/>
                    <a:p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11">
                <a:tc>
                  <a:txBody>
                    <a:bodyPr/>
                    <a:lstStyle/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●購入した教材等が授業や諸活動の中でどのように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活用されているかを確認する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●学校評価項目や内容を理解する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●定期的な巡回で校内の現状把握をする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●各種会議に参加し学校内の実情を知る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　　　　　</a:t>
                      </a:r>
                      <a:endParaRPr kumimoji="1" lang="ja-JP" altLang="en-US" sz="25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83567" y="620688"/>
            <a:ext cx="7560841" cy="223224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3717526" y="3356992"/>
            <a:ext cx="1711740" cy="936104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額縁 9"/>
          <p:cNvSpPr/>
          <p:nvPr/>
        </p:nvSpPr>
        <p:spPr>
          <a:xfrm>
            <a:off x="683567" y="4725145"/>
            <a:ext cx="7848873" cy="1728044"/>
          </a:xfrm>
          <a:prstGeom prst="bevel">
            <a:avLst>
              <a:gd name="adj" fmla="val 56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4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187450" y="908720"/>
            <a:ext cx="6840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組織の一員として課題に対応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99592" y="4941168"/>
            <a:ext cx="7416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学校事務職員の目指す方向の</a:t>
            </a:r>
          </a:p>
          <a:p>
            <a:pPr algn="ctr">
              <a:defRPr/>
            </a:pPr>
            <a:r>
              <a:rPr lang="ja-JP" alt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確認・共有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1153127" y="1794640"/>
            <a:ext cx="6840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学校教育目標に向けて努力</a:t>
            </a:r>
            <a:endParaRPr lang="ja-JP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81711"/>
            <a:ext cx="1957492" cy="13452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04316"/>
            <a:ext cx="2090005" cy="1576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経営的視点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08050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副主査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63575" y="2205038"/>
            <a:ext cx="860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学校目標達成のための予算編成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684213" y="3644900"/>
          <a:ext cx="7921625" cy="295433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21625"/>
              </a:tblGrid>
              <a:tr h="576227">
                <a:tc>
                  <a:txBody>
                    <a:bodyPr/>
                    <a:lstStyle/>
                    <a:p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11">
                <a:tc>
                  <a:txBody>
                    <a:bodyPr/>
                    <a:lstStyle/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●法令やコスト面など専門的知識を踏まえ、提案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できる内容がないか自分なりに考える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●学校評価に基づく課題をみつけ、結果を予算編成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に反映させる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●危険箇所を把握し対策を考え実行する　</a:t>
                      </a:r>
                      <a:endParaRPr kumimoji="1" lang="ja-JP" altLang="en-US" sz="25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経営的視点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620713"/>
            <a:ext cx="8208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主査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事務主幹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</a:t>
            </a:r>
            <a:endParaRPr lang="en-US" altLang="ja-JP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　　　　　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84213" y="2205038"/>
            <a:ext cx="860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 smtClean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</a:t>
            </a:r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経営的視点と主体的行動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684213" y="3284538"/>
          <a:ext cx="7921625" cy="316865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21625"/>
              </a:tblGrid>
              <a:tr h="547438">
                <a:tc>
                  <a:txBody>
                    <a:bodyPr/>
                    <a:lstStyle/>
                    <a:p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212">
                <a:tc>
                  <a:txBody>
                    <a:bodyPr/>
                    <a:lstStyle/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●予算や施設・備品などの物的資源からの改善策を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提案する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●学校評価に基づき、経営面から支援できる項目を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提言する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●教育委員会と情報交換を密接にすることで連携を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強化し危機管理を行う　　　</a:t>
                      </a:r>
                      <a:endParaRPr kumimoji="1" lang="ja-JP" altLang="en-US" sz="25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経営的視点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08050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事務長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63575" y="1912938"/>
            <a:ext cx="860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対外交渉・調整で校長をサポート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684213" y="3644900"/>
          <a:ext cx="7921625" cy="295433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21625"/>
              </a:tblGrid>
              <a:tr h="576227">
                <a:tc>
                  <a:txBody>
                    <a:bodyPr/>
                    <a:lstStyle/>
                    <a:p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11">
                <a:tc>
                  <a:txBody>
                    <a:bodyPr/>
                    <a:lstStyle/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●学校運営全般について広い視野を持ち課題解決に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向けた提案・調整を行う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●経営面から、学校評価の全体評価の検証・改善を</a:t>
                      </a:r>
                      <a:endParaRPr kumimoji="1" lang="en-US" altLang="ja-JP" sz="2500" b="1" kern="1200" dirty="0" smtClean="0"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+mn-cs"/>
                      </a:endParaRP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行う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●防災対策など地域とも連携した危機管理を行う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　　　　</a:t>
                      </a:r>
                      <a:endParaRPr kumimoji="1" lang="ja-JP" altLang="en-US" sz="25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79450" y="2624138"/>
            <a:ext cx="8604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広い視野を持った課題解決の推進</a:t>
            </a:r>
            <a:endParaRPr lang="en-US" altLang="ja-JP" sz="32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520280" cy="6474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経営的視点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08050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統括事務長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08107"/>
              </p:ext>
            </p:extLst>
          </p:nvPr>
        </p:nvGraphicFramePr>
        <p:xfrm>
          <a:off x="342900" y="3573463"/>
          <a:ext cx="8604250" cy="309562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04250"/>
              </a:tblGrid>
              <a:tr h="576070">
                <a:tc>
                  <a:txBody>
                    <a:bodyPr/>
                    <a:lstStyle/>
                    <a:p>
                      <a:r>
                        <a:rPr kumimoji="1" lang="ja-JP" altLang="en-US" sz="2500" b="1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具体的行動例</a:t>
                      </a:r>
                      <a:endParaRPr kumimoji="1" lang="ja-JP" altLang="en-US" sz="2500" b="1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1449" marR="91449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555">
                <a:tc>
                  <a:txBody>
                    <a:bodyPr/>
                    <a:lstStyle/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●地域や県全体を経営的視点で捉え、支援室の連携による課題解決から全体の教育改善に繋げる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●その構造を室長にも理解させ、それに沿って取り組むよう指導する</a:t>
                      </a:r>
                    </a:p>
                    <a:p>
                      <a:pPr fontAlgn="auto" hangingPunct="1"/>
                      <a:r>
                        <a:rPr kumimoji="1" lang="ja-JP" altLang="en-US" sz="2500" b="1" kern="1200" dirty="0" smtClean="0"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●課題解決が効果的に進むような新たな枠組みや制度を考えて、県教委及び市町教委に提言していく</a:t>
                      </a:r>
                    </a:p>
                  </a:txBody>
                  <a:tcPr marL="91449" marR="91449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41313" y="1839913"/>
            <a:ext cx="8604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★　地域への指導的立場、県教委・市町教委</a:t>
            </a:r>
            <a:endParaRPr lang="en-US" altLang="ja-JP" sz="32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に対しての立場など、教育事務所</a:t>
            </a:r>
            <a:r>
              <a:rPr lang="ja-JP" altLang="en-US" sz="32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副所長の</a:t>
            </a:r>
            <a:endParaRPr lang="en-US" altLang="ja-JP" sz="3200" b="1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2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立場</a:t>
            </a:r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で主体的に課題解決を図る。</a:t>
            </a:r>
            <a:endParaRPr lang="en-US" altLang="ja-JP" sz="32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9413729"/>
              </p:ext>
            </p:extLst>
          </p:nvPr>
        </p:nvGraphicFramePr>
        <p:xfrm>
          <a:off x="107950" y="981075"/>
          <a:ext cx="8928100" cy="5764215"/>
        </p:xfrm>
        <a:graphic>
          <a:graphicData uri="http://schemas.openxmlformats.org/drawingml/2006/table">
            <a:tbl>
              <a:tblPr/>
              <a:tblGrid>
                <a:gridCol w="595313"/>
                <a:gridCol w="966787"/>
                <a:gridCol w="1339850"/>
                <a:gridCol w="1093788"/>
                <a:gridCol w="1303337"/>
                <a:gridCol w="1162050"/>
                <a:gridCol w="1377950"/>
                <a:gridCol w="1089025"/>
              </a:tblGrid>
              <a:tr h="2301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　</a:t>
                      </a:r>
                      <a:endParaRPr kumimoji="1" 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教育理解</a:t>
                      </a:r>
                      <a:endParaRPr kumimoji="1" 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積極性</a:t>
                      </a:r>
                      <a:endParaRPr kumimoji="1" 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経営的視点</a:t>
                      </a:r>
                      <a:endParaRPr kumimoji="1" 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5716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  <a:cs typeface="ＭＳ Ｐゴシック" pitchFamily="50" charset="-128"/>
                        </a:rPr>
                        <a:t> </a:t>
                      </a:r>
                      <a:endParaRPr kumimoji="1" lang="ja-JP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行動のポイント</a:t>
                      </a:r>
                      <a:endParaRPr kumimoji="1" 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行動のポイント</a:t>
                      </a:r>
                      <a:endParaRPr kumimoji="1" 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行動のポイント</a:t>
                      </a:r>
                      <a:endParaRPr kumimoji="1" 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576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  <a:cs typeface="ＭＳ Ｐゴシック" pitchFamily="50" charset="-128"/>
                        </a:rPr>
                        <a:t> </a:t>
                      </a:r>
                      <a:endParaRPr kumimoji="1" lang="ja-JP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自分自身の</a:t>
                      </a: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/>
                      </a:r>
                      <a:b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行動目標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  <a:cs typeface="ＭＳ Ｐゴシック" pitchFamily="50" charset="-128"/>
                        </a:rPr>
                        <a:t> </a:t>
                      </a:r>
                      <a:endParaRPr kumimoji="1" lang="ja-JP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自分自身の</a:t>
                      </a: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/>
                      </a:r>
                      <a:b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行動目標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  <a:cs typeface="ＭＳ Ｐゴシック" pitchFamily="50" charset="-128"/>
                        </a:rPr>
                        <a:t> </a:t>
                      </a:r>
                      <a:endParaRPr kumimoji="1" lang="ja-JP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自分自身の</a:t>
                      </a: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/>
                      </a:r>
                      <a:b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行動目標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</a:tr>
              <a:tr h="1052390"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統括事務長</a:t>
                      </a:r>
                      <a:endParaRPr kumimoji="1" 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62865" marR="62865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(</a:t>
                      </a:r>
                      <a:r>
                        <a:rPr kumimoji="1" 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指導・調整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)</a:t>
                      </a:r>
                      <a:endParaRPr kumimoji="1" lang="ja-JP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統括職員</a:t>
                      </a:r>
                      <a:endParaRPr kumimoji="1" 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62865" marR="62865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ＭＳ Ｐゴシック" pitchFamily="50" charset="-128"/>
                        </a:rPr>
                        <a:t>地域内支援室の改善・改革で教育目標を達成する。</a:t>
                      </a:r>
                      <a:endParaRPr kumimoji="1" 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ＭＳ Ｐゴシック" pitchFamily="50" charset="-128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  <a:cs typeface="ＭＳ Ｐゴシック" pitchFamily="50" charset="-128"/>
                        </a:rPr>
                        <a:t> </a:t>
                      </a:r>
                      <a:endParaRPr kumimoji="1" lang="ja-JP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全県的視野で地域をリードする。県教委市町教委へ提言を行う。</a:t>
                      </a:r>
                      <a:endParaRPr kumimoji="1" 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  <a:cs typeface="ＭＳ Ｐゴシック" pitchFamily="50" charset="-128"/>
                        </a:rPr>
                        <a:t> </a:t>
                      </a:r>
                      <a:endParaRPr kumimoji="1" lang="ja-JP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ＭＳ Ｐゴシック" pitchFamily="50" charset="-128"/>
                        </a:rPr>
                        <a:t>教育事務所副所長の立場で主体的に課題解決を図る。</a:t>
                      </a:r>
                      <a:endParaRPr kumimoji="1" 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ＭＳ Ｐゴシック" pitchFamily="50" charset="-128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  <a:cs typeface="ＭＳ Ｐゴシック" pitchFamily="50" charset="-128"/>
                        </a:rPr>
                        <a:t> </a:t>
                      </a: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1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事務長</a:t>
                      </a: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 </a:t>
                      </a:r>
                    </a:p>
                  </a:txBody>
                  <a:tcPr marL="34217" marR="34217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ＭＳ Ｐゴシック" pitchFamily="50" charset="-128"/>
                        </a:rPr>
                        <a:t>(</a:t>
                      </a: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ＭＳ Ｐゴシック" pitchFamily="50" charset="-128"/>
                        </a:rPr>
                        <a:t>実</a:t>
                      </a: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ＭＳ Ｐゴシック" pitchFamily="50" charset="-128"/>
                        </a:rPr>
                        <a:t>行･調整</a:t>
                      </a: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ＭＳ Ｐゴシック" pitchFamily="50" charset="-128"/>
                        </a:rPr>
                        <a:t>)</a:t>
                      </a:r>
                      <a:b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統括職員</a:t>
                      </a:r>
                      <a:endParaRPr kumimoji="1" 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34217" marR="34217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学校と行政・地域との調整による改善・改革。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ビジョンを持ったプロデューサー的役割。</a:t>
                      </a: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/>
                      </a:r>
                      <a:b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解決策のため外部への働きかけ。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対外交渉・調整で校長をサポート。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/>
                      </a:r>
                      <a:b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広い視野を持った課題解決の推進。</a:t>
                      </a:r>
                      <a:endParaRPr kumimoji="1" 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  <a:cs typeface="ＭＳ Ｐゴシック" pitchFamily="50" charset="-128"/>
                        </a:rPr>
                        <a:t> 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</a:rPr>
                        <a:t> 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</a:rPr>
                        <a:t> 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</a:rPr>
                        <a:t> 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1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  <a:cs typeface="ＭＳ Ｐゴシック" pitchFamily="50" charset="-128"/>
                        </a:rPr>
                        <a:t>(</a:t>
                      </a: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事務主幹</a:t>
                      </a: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)</a:t>
                      </a:r>
                      <a:b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主査</a:t>
                      </a:r>
                      <a:endParaRPr kumimoji="1" 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34217" marR="34217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  <a:cs typeface="ＭＳ Ｐゴシック" pitchFamily="50" charset="-128"/>
                        </a:rPr>
                        <a:t>(</a:t>
                      </a: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整理･提言</a:t>
                      </a: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)</a:t>
                      </a:r>
                      <a:b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企画職員</a:t>
                      </a:r>
                      <a:endParaRPr kumimoji="1" 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34217" marR="34217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学校教育目標達成のための企画立案。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上司への提案。</a:t>
                      </a: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/>
                      </a:r>
                      <a:b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評価検証と前向き解決策。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経営的視点を持った主体的行動。</a:t>
                      </a:r>
                      <a:endParaRPr kumimoji="1" 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2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副主査</a:t>
                      </a:r>
                      <a:endParaRPr kumimoji="1" 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(</a:t>
                      </a: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考える</a:t>
                      </a: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)</a:t>
                      </a:r>
                      <a:b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専門職員</a:t>
                      </a:r>
                      <a:endParaRPr kumimoji="1" 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34217" marR="34217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子ども目線で捉え教員と共に検討。</a:t>
                      </a: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/>
                      </a:r>
                      <a:b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教育活動支援や予算面からの解決策。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専門性を高め多くの解決策を考える。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関連業務へのコスト意識・業務効率化意識。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学校目標達成のための予算編成。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4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主事</a:t>
                      </a:r>
                      <a:endParaRPr kumimoji="1" 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ＭＳ 明朝" pitchFamily="17" charset="-128"/>
                          <a:cs typeface="ＭＳ Ｐゴシック" pitchFamily="50" charset="-128"/>
                        </a:rPr>
                        <a:t>(</a:t>
                      </a: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見る・聞く</a:t>
                      </a:r>
                      <a:endParaRPr kumimoji="1" lang="en-US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HG丸ｺﾞｼｯｸM-PRO" pitchFamily="50" charset="-128"/>
                        <a:cs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・知る</a:t>
                      </a: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)</a:t>
                      </a:r>
                      <a:b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定型職員</a:t>
                      </a:r>
                      <a:endParaRPr kumimoji="1" 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L="34217" marR="34217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子どもとの関わり。</a:t>
                      </a: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/>
                      </a:r>
                      <a:b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教員との信頼関係。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教職員への働きかけと関連業務への関わり。</a:t>
                      </a: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/>
                      </a:r>
                      <a:b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</a:b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業務遂行に対する意識づけ。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予算面から経営をサポート。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  <a:cs typeface="ＭＳ Ｐゴシック" pitchFamily="50" charset="-128"/>
                        </a:rPr>
                        <a:t>　</a:t>
                      </a:r>
                      <a:endParaRPr kumimoji="1" 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endParaRPr>
                    </a:p>
                  </a:txBody>
                  <a:tcPr marL="34217" marR="3421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71775" y="549275"/>
            <a:ext cx="320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ja-JP" altLang="ja-JP" b="1" dirty="0">
                <a:latin typeface="HG丸ｺﾞｼｯｸM-PRO" pitchFamily="50" charset="-128"/>
                <a:ea typeface="HG丸ｺﾞｼｯｸM-PRO" pitchFamily="50" charset="-128"/>
                <a:cs typeface="ＭＳ Ｐゴシック" charset="-128"/>
              </a:rPr>
              <a:t>◆</a:t>
            </a:r>
            <a:r>
              <a:rPr lang="ja-JP" b="1" dirty="0">
                <a:latin typeface="HG丸ｺﾞｼｯｸM-PRO" pitchFamily="50" charset="-128"/>
                <a:ea typeface="HG丸ｺﾞｼｯｸM-PRO" pitchFamily="50" charset="-128"/>
                <a:cs typeface="ＭＳ Ｐゴシック" charset="-128"/>
              </a:rPr>
              <a:t>個人のキャリアアップ表◆</a:t>
            </a:r>
            <a:endParaRPr lang="ja-JP" sz="800" dirty="0">
              <a:latin typeface="Arial" charset="0"/>
              <a:ea typeface="HG丸ｺﾞｼｯｸM-PRO" pitchFamily="50" charset="-128"/>
              <a:cs typeface="ＭＳ Ｐゴシック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38049" y="35913"/>
            <a:ext cx="83824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あなたのキャリアアップ表をつくってみましょう！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1187450" y="1557338"/>
            <a:ext cx="71278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7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「共同実施」</a:t>
            </a:r>
            <a:r>
              <a:rPr lang="ja-JP" altLang="en-US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を　</a:t>
            </a:r>
            <a:endParaRPr lang="en-US" altLang="ja-JP" sz="5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グランド</a:t>
            </a:r>
            <a:endParaRPr lang="en-US" altLang="ja-JP" sz="5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　</a:t>
            </a:r>
            <a:r>
              <a:rPr lang="ja-JP" altLang="en-US" sz="5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デ</a:t>
            </a:r>
            <a:r>
              <a:rPr lang="ja-JP" alt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ザ</a:t>
            </a:r>
            <a:r>
              <a:rPr lang="ja-JP" alt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イ</a:t>
            </a:r>
            <a:r>
              <a:rPr lang="ja-JP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ン</a:t>
            </a:r>
            <a:r>
              <a:rPr lang="ja-JP" alt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</a:t>
            </a:r>
            <a:endParaRPr lang="en-US" altLang="ja-JP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　　　　</a:t>
            </a:r>
            <a:r>
              <a:rPr lang="ja-JP" altLang="en-US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する</a:t>
            </a:r>
            <a:endParaRPr lang="ja-JP" altLang="ja-JP" sz="5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755650" y="692150"/>
            <a:ext cx="7416800" cy="2016125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rgbClr val="00B0F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6013" y="1700213"/>
            <a:ext cx="3054350" cy="830262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ＭＳ ゴシック" pitchFamily="49" charset="-128"/>
                <a:ea typeface="ＭＳ ゴシック" pitchFamily="49" charset="-128"/>
              </a:rPr>
              <a:t>一人配置による力量の個人差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43438" y="1700213"/>
            <a:ext cx="3138487" cy="830262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ＭＳ ゴシック" pitchFamily="49" charset="-128"/>
                <a:ea typeface="ＭＳ ゴシック" pitchFamily="49" charset="-128"/>
              </a:rPr>
              <a:t>経験年数による力量の個人差</a:t>
            </a:r>
          </a:p>
        </p:txBody>
      </p:sp>
      <p:sp>
        <p:nvSpPr>
          <p:cNvPr id="10" name="下矢印 9"/>
          <p:cNvSpPr/>
          <p:nvPr/>
        </p:nvSpPr>
        <p:spPr>
          <a:xfrm>
            <a:off x="3924300" y="3865563"/>
            <a:ext cx="863600" cy="7191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584" name="テキスト ボックス 10"/>
          <p:cNvSpPr txBox="1">
            <a:spLocks noChangeArrowheads="1"/>
          </p:cNvSpPr>
          <p:nvPr/>
        </p:nvSpPr>
        <p:spPr bwMode="auto">
          <a:xfrm>
            <a:off x="1547813" y="3149600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2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解消するためには？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619250" y="5445125"/>
            <a:ext cx="5622925" cy="1152525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3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4587" name="テキスト ボックス 15"/>
          <p:cNvSpPr txBox="1">
            <a:spLocks noChangeArrowheads="1"/>
          </p:cNvSpPr>
          <p:nvPr/>
        </p:nvSpPr>
        <p:spPr bwMode="auto">
          <a:xfrm>
            <a:off x="3059113" y="4581525"/>
            <a:ext cx="25939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40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組織化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517439" y="692696"/>
            <a:ext cx="36952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50" charset="-128"/>
              </a:rPr>
              <a:t>学校間格差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511975" y="5415260"/>
            <a:ext cx="3788217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共同実施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9" grpId="0" animBg="1"/>
      <p:bldP spid="10" grpId="0" animBg="1"/>
      <p:bldP spid="24584" grpId="0"/>
      <p:bldP spid="12" grpId="0" animBg="1"/>
      <p:bldP spid="2458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3556" name="正方形/長方形 2"/>
          <p:cNvSpPr>
            <a:spLocks noChangeArrowheads="1"/>
          </p:cNvSpPr>
          <p:nvPr/>
        </p:nvSpPr>
        <p:spPr bwMode="auto">
          <a:xfrm>
            <a:off x="360363" y="44450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/>
            <a:r>
              <a:rPr lang="ja-JP" altLang="ja-JP" sz="3600" b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共同実施が、なぜ「組織」として</a:t>
            </a:r>
            <a:endParaRPr lang="en-US" altLang="ja-JP" sz="3600" b="1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hangingPunct="0"/>
            <a:r>
              <a:rPr lang="ja-JP" altLang="ja-JP" sz="3600" b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有効なツールなの</a:t>
            </a:r>
            <a:r>
              <a:rPr lang="ja-JP" altLang="en-US" sz="3600" b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か？</a:t>
            </a:r>
            <a:endParaRPr lang="ja-JP" altLang="ja-JP" sz="3600" b="1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5605" name="正方形/長方形 5"/>
          <p:cNvSpPr>
            <a:spLocks noChangeArrowheads="1"/>
          </p:cNvSpPr>
          <p:nvPr/>
        </p:nvSpPr>
        <p:spPr bwMode="auto">
          <a:xfrm>
            <a:off x="452438" y="5505450"/>
            <a:ext cx="8064500" cy="1076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⑤</a:t>
            </a:r>
            <a:r>
              <a:rPr lang="ja-JP" altLang="ja-JP" sz="3200" b="1" dirty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情報共有や連携による迅速対応と先進的</a:t>
            </a:r>
            <a:endParaRPr lang="en-US" altLang="ja-JP" sz="3200" b="1" dirty="0">
              <a:solidFill>
                <a:schemeClr val="tx2">
                  <a:lumMod val="75000"/>
                </a:schemeClr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ja-JP" sz="3200" b="1" dirty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取組</a:t>
            </a:r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endParaRPr lang="ja-JP" altLang="ja-JP" sz="3200" b="1" dirty="0">
              <a:solidFill>
                <a:schemeClr val="tx2">
                  <a:lumMod val="75000"/>
                </a:schemeClr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5606" name="テキスト ボックス 7"/>
          <p:cNvSpPr txBox="1">
            <a:spLocks noChangeArrowheads="1"/>
          </p:cNvSpPr>
          <p:nvPr/>
        </p:nvSpPr>
        <p:spPr bwMode="auto">
          <a:xfrm>
            <a:off x="427038" y="1268413"/>
            <a:ext cx="8393112" cy="10779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>
              <a:defRPr/>
            </a:pPr>
            <a:r>
              <a:rPr lang="ja-JP" altLang="en-US" sz="3200" b="1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①</a:t>
            </a:r>
            <a:r>
              <a:rPr lang="ja-JP" altLang="ja-JP" sz="3200" b="1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事務処理の平準化による学校事務の学校間</a:t>
            </a:r>
            <a:endParaRPr lang="en-US" altLang="ja-JP" sz="3200" b="1" smtClean="0">
              <a:solidFill>
                <a:schemeClr val="tx2">
                  <a:lumMod val="75000"/>
                </a:schemeClr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>
              <a:defRPr/>
            </a:pPr>
            <a:r>
              <a:rPr lang="ja-JP" altLang="en-US" sz="3200" b="1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ja-JP" sz="3200" b="1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格差の解消</a:t>
            </a:r>
          </a:p>
        </p:txBody>
      </p:sp>
      <p:sp>
        <p:nvSpPr>
          <p:cNvPr id="25607" name="テキスト ボックス 14"/>
          <p:cNvSpPr txBox="1">
            <a:spLocks noChangeArrowheads="1"/>
          </p:cNvSpPr>
          <p:nvPr/>
        </p:nvSpPr>
        <p:spPr bwMode="auto">
          <a:xfrm>
            <a:off x="441325" y="2479675"/>
            <a:ext cx="72009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>
              <a:defRPr/>
            </a:pPr>
            <a:r>
              <a:rPr lang="ja-JP" altLang="en-US" sz="3200" b="1" dirty="0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②</a:t>
            </a:r>
            <a:r>
              <a:rPr lang="ja-JP" altLang="ja-JP" sz="3200" b="1" dirty="0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学校事務職員の人材育成</a:t>
            </a:r>
          </a:p>
        </p:txBody>
      </p:sp>
      <p:sp>
        <p:nvSpPr>
          <p:cNvPr id="25608" name="テキスト ボックス 16"/>
          <p:cNvSpPr txBox="1">
            <a:spLocks noChangeArrowheads="1"/>
          </p:cNvSpPr>
          <p:nvPr/>
        </p:nvSpPr>
        <p:spPr bwMode="auto">
          <a:xfrm>
            <a:off x="434975" y="3359150"/>
            <a:ext cx="8424863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>
              <a:defRPr/>
            </a:pPr>
            <a:r>
              <a:rPr lang="ja-JP" altLang="en-US" sz="3200" b="1" dirty="0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③</a:t>
            </a:r>
            <a:r>
              <a:rPr lang="ja-JP" altLang="ja-JP" sz="3200" b="1" dirty="0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事務処理の効率化による学校事務の質と量</a:t>
            </a:r>
            <a:endParaRPr lang="en-US" altLang="ja-JP" sz="3200" b="1" dirty="0" smtClean="0">
              <a:solidFill>
                <a:schemeClr val="tx2">
                  <a:lumMod val="75000"/>
                </a:schemeClr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>
              <a:defRPr/>
            </a:pPr>
            <a:r>
              <a:rPr lang="ja-JP" altLang="en-US" sz="3200" b="1" dirty="0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ja-JP" sz="3200" b="1" dirty="0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を向上</a:t>
            </a:r>
          </a:p>
        </p:txBody>
      </p:sp>
      <p:sp>
        <p:nvSpPr>
          <p:cNvPr id="25609" name="テキスト ボックス 17"/>
          <p:cNvSpPr txBox="1">
            <a:spLocks noChangeArrowheads="1"/>
          </p:cNvSpPr>
          <p:nvPr/>
        </p:nvSpPr>
        <p:spPr bwMode="auto">
          <a:xfrm>
            <a:off x="434975" y="4572000"/>
            <a:ext cx="8169275" cy="585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>
              <a:defRPr/>
            </a:pPr>
            <a:r>
              <a:rPr lang="ja-JP" altLang="en-US" sz="3200" b="1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④</a:t>
            </a:r>
            <a:r>
              <a:rPr lang="ja-JP" altLang="ja-JP" sz="3200" b="1" smtClean="0">
                <a:solidFill>
                  <a:schemeClr val="tx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各学校の課題を組織的取組により解決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5605" grpId="0"/>
      <p:bldP spid="25606" grpId="0"/>
      <p:bldP spid="25607" grpId="0"/>
      <p:bldP spid="25608" grpId="0"/>
      <p:bldP spid="2560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95288" y="1412875"/>
            <a:ext cx="8497887" cy="4824413"/>
          </a:xfrm>
          <a:prstGeom prst="round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651" name="正方形/長方形 3"/>
          <p:cNvSpPr>
            <a:spLocks noChangeArrowheads="1"/>
          </p:cNvSpPr>
          <p:nvPr/>
        </p:nvSpPr>
        <p:spPr bwMode="auto">
          <a:xfrm>
            <a:off x="647700" y="387350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ja-JP" sz="32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共同実施を組織として機能させるためには</a:t>
            </a:r>
            <a:endParaRPr lang="ja-JP" altLang="en-US" sz="32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11188" y="2636838"/>
            <a:ext cx="3600450" cy="2520950"/>
          </a:xfrm>
          <a:prstGeom prst="roundRect">
            <a:avLst/>
          </a:prstGeom>
          <a:gradFill>
            <a:gsLst>
              <a:gs pos="0">
                <a:srgbClr val="FF0000"/>
              </a:gs>
              <a:gs pos="0">
                <a:schemeClr val="bg1"/>
              </a:gs>
              <a:gs pos="34000">
                <a:srgbClr val="FF000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859338" y="2636838"/>
            <a:ext cx="3743325" cy="2520950"/>
          </a:xfrm>
          <a:prstGeom prst="roundRect">
            <a:avLst/>
          </a:prstGeom>
          <a:gradFill>
            <a:gsLst>
              <a:gs pos="0">
                <a:srgbClr val="FF0000"/>
              </a:gs>
              <a:gs pos="7000">
                <a:schemeClr val="bg1"/>
              </a:gs>
              <a:gs pos="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8"/>
          <p:cNvSpPr>
            <a:spLocks noChangeArrowheads="1"/>
          </p:cNvSpPr>
          <p:nvPr/>
        </p:nvSpPr>
        <p:spPr bwMode="auto">
          <a:xfrm>
            <a:off x="984250" y="4005263"/>
            <a:ext cx="3157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ja-JP" sz="2400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個人</a:t>
            </a:r>
            <a:r>
              <a:rPr lang="ja-JP" altLang="en-US" sz="2400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の役割を</a:t>
            </a:r>
            <a:r>
              <a:rPr lang="ja-JP" altLang="ja-JP" sz="2400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果たす</a:t>
            </a:r>
            <a:endParaRPr lang="ja-JP" altLang="en-US" sz="2400" b="1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5" name="正方形/長方形 9"/>
          <p:cNvSpPr>
            <a:spLocks noChangeArrowheads="1"/>
          </p:cNvSpPr>
          <p:nvPr/>
        </p:nvSpPr>
        <p:spPr bwMode="auto">
          <a:xfrm>
            <a:off x="901700" y="4508500"/>
            <a:ext cx="330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各個人の</a:t>
            </a:r>
            <a:r>
              <a:rPr lang="ja-JP" altLang="ja-JP" sz="2400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スキルアップ</a:t>
            </a:r>
            <a:endParaRPr lang="ja-JP" altLang="en-US" sz="2400" b="1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6" name="テキスト ボックス 10"/>
          <p:cNvSpPr txBox="1">
            <a:spLocks noChangeArrowheads="1"/>
          </p:cNvSpPr>
          <p:nvPr/>
        </p:nvSpPr>
        <p:spPr bwMode="auto">
          <a:xfrm>
            <a:off x="4932363" y="4005263"/>
            <a:ext cx="3743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各個人を連結させ一定方向へ動かす制度や支援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544165" y="2681044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ＤＦ特太ゴシック体" pitchFamily="1" charset="-128"/>
              </a:rPr>
              <a:t>人材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099783" y="2717085"/>
            <a:ext cx="326243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ＤＦ特太ゴシック体" pitchFamily="1" charset="-128"/>
              </a:rPr>
              <a:t>システム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084819" y="5375538"/>
            <a:ext cx="7308411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２つの力で組織力アップ！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59832" y="1484784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共同実施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651" grpId="0"/>
      <p:bldP spid="7" grpId="0" animBg="1"/>
      <p:bldP spid="12" grpId="0" animBg="1"/>
      <p:bldP spid="27654" grpId="0"/>
      <p:bldP spid="27655" grpId="0"/>
      <p:bldP spid="2765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14338"/>
            <a:ext cx="8856662" cy="625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49157" name="テキスト ボックス 6"/>
          <p:cNvSpPr txBox="1">
            <a:spLocks noChangeArrowheads="1"/>
          </p:cNvSpPr>
          <p:nvPr/>
        </p:nvSpPr>
        <p:spPr bwMode="auto">
          <a:xfrm>
            <a:off x="234950" y="14288"/>
            <a:ext cx="1528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>
                <a:latin typeface="ＭＳ ゴシック" pitchFamily="49" charset="-128"/>
                <a:ea typeface="ＭＳ ゴシック" pitchFamily="49" charset="-128"/>
              </a:rPr>
              <a:t>【 </a:t>
            </a:r>
            <a:r>
              <a:rPr lang="ja-JP" altLang="en-US" sz="2000" b="1">
                <a:latin typeface="ＭＳ ゴシック" pitchFamily="49" charset="-128"/>
                <a:ea typeface="ＭＳ ゴシック" pitchFamily="49" charset="-128"/>
              </a:rPr>
              <a:t>図３</a:t>
            </a:r>
            <a:r>
              <a:rPr lang="en-US" altLang="ja-JP" sz="2000" b="1">
                <a:latin typeface="ＭＳ ゴシック" pitchFamily="49" charset="-128"/>
                <a:ea typeface="ＭＳ ゴシック" pitchFamily="49" charset="-128"/>
              </a:rPr>
              <a:t> 】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4613" y="3644900"/>
            <a:ext cx="4281487" cy="30972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356100" y="3644900"/>
            <a:ext cx="4608513" cy="30972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0488" y="620688"/>
            <a:ext cx="8856662" cy="20875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2" grpId="0" animBg="1"/>
      <p:bldP spid="2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79388" y="476250"/>
            <a:ext cx="4321175" cy="1368425"/>
          </a:xfrm>
          <a:prstGeom prst="roundRect">
            <a:avLst/>
          </a:prstGeom>
          <a:gradFill>
            <a:gsLst>
              <a:gs pos="0">
                <a:srgbClr val="FF6699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新しい時代の中・長期的な学校事務の全体構想</a:t>
            </a:r>
            <a:endParaRPr lang="ja-JP" altLang="en-US" sz="28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670425" y="476250"/>
            <a:ext cx="4294188" cy="1368425"/>
          </a:xfrm>
          <a:prstGeom prst="roundRect">
            <a:avLst/>
          </a:prstGeom>
          <a:gradFill>
            <a:gsLst>
              <a:gs pos="0">
                <a:srgbClr val="FF6699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学校事務職員の将来構想、長期的な全体計画</a:t>
            </a:r>
            <a:endParaRPr lang="ja-JP" altLang="en-US" sz="28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976688" y="2060575"/>
            <a:ext cx="1366837" cy="1081088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chemeClr val="bg2">
                  <a:lumMod val="2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403350" y="3284538"/>
            <a:ext cx="6481763" cy="10080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新しい時代に対応した質の高い</a:t>
            </a:r>
            <a:endParaRPr lang="en-US" altLang="ja-JP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学校事務</a:t>
            </a:r>
            <a:r>
              <a:rPr lang="ja-JP" alt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</a:t>
            </a:r>
            <a:r>
              <a:rPr lang="ja-JP" altLang="ja-JP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実現</a:t>
            </a:r>
            <a:endParaRPr lang="ja-JP" altLang="en-US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3976688" y="4508500"/>
            <a:ext cx="1366837" cy="936625"/>
          </a:xfrm>
          <a:prstGeom prst="downArrow">
            <a:avLst/>
          </a:prstGeom>
          <a:gradFill>
            <a:gsLst>
              <a:gs pos="95825">
                <a:schemeClr val="bg2">
                  <a:lumMod val="25000"/>
                </a:schemeClr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横巻き 3"/>
          <p:cNvSpPr/>
          <p:nvPr/>
        </p:nvSpPr>
        <p:spPr>
          <a:xfrm>
            <a:off x="250825" y="5589588"/>
            <a:ext cx="8785225" cy="10795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10671" y="5836950"/>
            <a:ext cx="848180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50" charset="-128"/>
              </a:rPr>
              <a:t>教育の質の向上・子どもの豊かな育ちの支援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2" grpId="0" animBg="1"/>
      <p:bldP spid="1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536575"/>
            <a:ext cx="60483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ja-JP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（１）人材編</a:t>
            </a:r>
          </a:p>
        </p:txBody>
      </p:sp>
      <p:sp>
        <p:nvSpPr>
          <p:cNvPr id="29700" name="正方形/長方形 12"/>
          <p:cNvSpPr>
            <a:spLocks noChangeArrowheads="1"/>
          </p:cNvSpPr>
          <p:nvPr/>
        </p:nvSpPr>
        <p:spPr bwMode="auto">
          <a:xfrm>
            <a:off x="684213" y="2349500"/>
            <a:ext cx="8064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48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・室長の行動のポイント</a:t>
            </a:r>
            <a:endParaRPr lang="en-US" altLang="ja-JP" sz="48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684213" y="3575050"/>
            <a:ext cx="7964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48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・副室長の行動のポイント</a:t>
            </a:r>
            <a:endParaRPr lang="en-US" altLang="ja-JP" sz="48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84213" y="4724400"/>
            <a:ext cx="8001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48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・室員の行動のポイント</a:t>
            </a:r>
            <a:endParaRPr lang="en-US" altLang="ja-JP" sz="48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9700" grpId="0"/>
      <p:bldP spid="2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5143"/>
              </p:ext>
            </p:extLst>
          </p:nvPr>
        </p:nvGraphicFramePr>
        <p:xfrm>
          <a:off x="179388" y="260350"/>
          <a:ext cx="8785224" cy="6462712"/>
        </p:xfrm>
        <a:graphic>
          <a:graphicData uri="http://schemas.openxmlformats.org/drawingml/2006/table">
            <a:tbl>
              <a:tblPr/>
              <a:tblGrid>
                <a:gridCol w="474876"/>
                <a:gridCol w="2611824"/>
                <a:gridCol w="2611824"/>
                <a:gridCol w="3086700"/>
              </a:tblGrid>
              <a:tr h="65942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組　　織　　力　　発　　揮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9518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人　　材　　編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254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職位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室員</a:t>
                      </a:r>
                    </a:p>
                  </a:txBody>
                  <a:tcPr marL="5898" marR="5898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副室長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室長</a:t>
                      </a: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177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役割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担当</a:t>
                      </a:r>
                    </a:p>
                  </a:txBody>
                  <a:tcPr marL="5898" marR="5898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調整・企画</a:t>
                      </a: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総括・管理運営</a:t>
                      </a:r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37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職務内容</a:t>
                      </a:r>
                    </a:p>
                  </a:txBody>
                  <a:tcPr marL="5898" marR="5898" marT="5899" marB="0" vert="ea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共同実施にかかる事務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支援室の運営・企画・立案の補佐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支援室の運営・企画・立案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253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●室長の指示する事務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●室長の補佐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●支援室の総括・学校間の連絡調整</a:t>
                      </a:r>
                      <a:b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●手当認定審査</a:t>
                      </a:r>
                      <a:b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●事務の専決・代決</a:t>
                      </a:r>
                      <a:b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●事務職員の指導・助言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173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具体的行動</a:t>
                      </a:r>
                    </a:p>
                  </a:txBody>
                  <a:tcPr marL="5898" marR="5898" marT="5899" marB="0" vert="ea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①担当業務の正確・迅速な処理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②支援室員同士のコミュニケーション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③経験者からの情報収集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④共同実施への貢献意識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⑤自己意識改革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①室長の職務の補佐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②室長不在時の職務の代行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③室長と室員との連絡調整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①管理運営能力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②企画立案能力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③リーダーシップ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④信頼関係構築能力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⑤情報収集能力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⑥人材指導・育成能力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⑦外部との連絡調整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5795963" y="2852738"/>
            <a:ext cx="3240087" cy="16557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92280" y="260648"/>
            <a:ext cx="1800200" cy="563959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人材編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08050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508000" y="3429000"/>
            <a:ext cx="8497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スタッフの役割を決め、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能力を引き出す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ja-JP" altLang="en-US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① 管理運営能力</a:t>
            </a:r>
            <a:endParaRPr lang="ja-JP" altLang="ja-JP" sz="5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539750" y="5219700"/>
            <a:ext cx="8604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 smtClean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進捗状況を確認しながら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目標達成に導く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13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81075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754063" y="5507038"/>
            <a:ext cx="8497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目標を設定し、具体策を示す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ja-JP" altLang="en-US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② 企画立案力</a:t>
            </a:r>
            <a:endParaRPr lang="ja-JP" altLang="ja-JP" sz="5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7092280" y="260648"/>
            <a:ext cx="1800200" cy="563959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3200" dirty="0" smtClean="0">
                <a:solidFill>
                  <a:schemeClr val="bg1">
                    <a:lumMod val="75000"/>
                  </a:schemeClr>
                </a:solidFill>
              </a:rPr>
              <a:t>人材編</a:t>
            </a: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755650" y="3490913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ニーズをとらえ、解決策を見出す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755650" y="4498975"/>
            <a:ext cx="597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新しい経営を模索する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13" grpId="0"/>
      <p:bldP spid="3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81075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611188" y="5478463"/>
            <a:ext cx="8497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率先して行動し、室員をけん引する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ja-JP" altLang="en-US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③ リーダーシップ</a:t>
            </a:r>
            <a:endParaRPr lang="ja-JP" altLang="ja-JP" sz="5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092280" y="260648"/>
            <a:ext cx="1800200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人材編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11188" y="3462338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明確なビジョンや目標を示す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11188" y="4470400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意欲、責任感を持つ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13" grpId="0"/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81075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1114425" y="5621338"/>
            <a:ext cx="849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自ら手本となる姿勢を示す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ja-JP" altLang="en-US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④ 信頼関係構築</a:t>
            </a:r>
            <a:endParaRPr lang="ja-JP" altLang="ja-JP" sz="5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092280" y="260648"/>
            <a:ext cx="1800200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人材編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090613" y="3429000"/>
            <a:ext cx="6721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スタッフに仕事を任せる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090613" y="4565650"/>
            <a:ext cx="715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対話、意思疎通を大切に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13" grpId="0"/>
      <p:bldP spid="2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81075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2772" name="正方形/長方形 12"/>
          <p:cNvSpPr>
            <a:spLocks noChangeArrowheads="1"/>
          </p:cNvSpPr>
          <p:nvPr/>
        </p:nvSpPr>
        <p:spPr bwMode="auto">
          <a:xfrm>
            <a:off x="611188" y="5765800"/>
            <a:ext cx="849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情報を分析し、共有・活用する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ja-JP" altLang="en-US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⑤ 情報収集・分析</a:t>
            </a:r>
            <a:endParaRPr lang="ja-JP" altLang="ja-JP" sz="5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092280" y="260648"/>
            <a:ext cx="1800200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人材編</a:t>
            </a:r>
          </a:p>
        </p:txBody>
      </p:sp>
      <p:sp>
        <p:nvSpPr>
          <p:cNvPr id="32775" name="テキスト ボックス 1"/>
          <p:cNvSpPr txBox="1">
            <a:spLocks noChangeArrowheads="1"/>
          </p:cNvSpPr>
          <p:nvPr/>
        </p:nvSpPr>
        <p:spPr bwMode="auto">
          <a:xfrm>
            <a:off x="611188" y="3284538"/>
            <a:ext cx="8281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地域の会議に参加し児童生徒の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情報を得る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2776" name="テキスト ボックス 2"/>
          <p:cNvSpPr txBox="1">
            <a:spLocks noChangeArrowheads="1"/>
          </p:cNvSpPr>
          <p:nvPr/>
        </p:nvSpPr>
        <p:spPr bwMode="auto">
          <a:xfrm>
            <a:off x="611188" y="4686300"/>
            <a:ext cx="7345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先進地の情報を収集する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32772" grpId="0"/>
      <p:bldP spid="13" grpId="0"/>
      <p:bldP spid="32775" grpId="0"/>
      <p:bldP spid="3277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81075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3796" name="正方形/長方形 12"/>
          <p:cNvSpPr>
            <a:spLocks noChangeArrowheads="1"/>
          </p:cNvSpPr>
          <p:nvPr/>
        </p:nvSpPr>
        <p:spPr bwMode="auto">
          <a:xfrm>
            <a:off x="1403350" y="5764213"/>
            <a:ext cx="7345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次期リーダーの育成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ja-JP" altLang="en-US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⑥ 人材指導・育成</a:t>
            </a:r>
            <a:endParaRPr lang="ja-JP" altLang="ja-JP" sz="5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092280" y="260648"/>
            <a:ext cx="1800200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人材編</a:t>
            </a:r>
          </a:p>
        </p:txBody>
      </p:sp>
      <p:sp>
        <p:nvSpPr>
          <p:cNvPr id="33799" name="テキスト ボックス 1"/>
          <p:cNvSpPr txBox="1">
            <a:spLocks noChangeArrowheads="1"/>
          </p:cNvSpPr>
          <p:nvPr/>
        </p:nvSpPr>
        <p:spPr bwMode="auto">
          <a:xfrm>
            <a:off x="1403350" y="356393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実務と心構えの研修を行う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3800" name="テキスト ボックス 2"/>
          <p:cNvSpPr txBox="1">
            <a:spLocks noChangeArrowheads="1"/>
          </p:cNvSpPr>
          <p:nvPr/>
        </p:nvSpPr>
        <p:spPr bwMode="auto">
          <a:xfrm>
            <a:off x="1403350" y="4645025"/>
            <a:ext cx="691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スタッフの能力の向上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33796" grpId="0"/>
      <p:bldP spid="13" grpId="0"/>
      <p:bldP spid="33799" grpId="0"/>
      <p:bldP spid="3380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81075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539750" y="5445125"/>
            <a:ext cx="8497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県市町教育委員会、ＰＴＡ、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</a:t>
            </a:r>
            <a:r>
              <a:rPr lang="ja-JP" altLang="en-US" sz="36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学校区地域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の理解を求める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ja-JP" altLang="en-US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⑦ 外部との連絡調整</a:t>
            </a:r>
            <a:endParaRPr lang="ja-JP" altLang="ja-JP" sz="5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092280" y="260648"/>
            <a:ext cx="1800200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人材編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539750" y="3203575"/>
            <a:ext cx="8396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支援室間、事務研などと情報交換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547688" y="4356100"/>
            <a:ext cx="813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校長会、教頭会との連携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13" grpId="0"/>
      <p:bldP spid="2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86432"/>
              </p:ext>
            </p:extLst>
          </p:nvPr>
        </p:nvGraphicFramePr>
        <p:xfrm>
          <a:off x="179388" y="260350"/>
          <a:ext cx="8785224" cy="6462712"/>
        </p:xfrm>
        <a:graphic>
          <a:graphicData uri="http://schemas.openxmlformats.org/drawingml/2006/table">
            <a:tbl>
              <a:tblPr/>
              <a:tblGrid>
                <a:gridCol w="474876"/>
                <a:gridCol w="2611824"/>
                <a:gridCol w="2611824"/>
                <a:gridCol w="3086700"/>
              </a:tblGrid>
              <a:tr h="65942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組　　織　　力　　発　　揮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9518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人　　材　　編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254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職位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室員</a:t>
                      </a:r>
                    </a:p>
                  </a:txBody>
                  <a:tcPr marL="5898" marR="5898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副室長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室長</a:t>
                      </a: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177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役割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担当</a:t>
                      </a:r>
                    </a:p>
                  </a:txBody>
                  <a:tcPr marL="5898" marR="5898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調整・企画</a:t>
                      </a: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総括・管理運営</a:t>
                      </a:r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37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職務内容</a:t>
                      </a:r>
                    </a:p>
                  </a:txBody>
                  <a:tcPr marL="5898" marR="5898" marT="5899" marB="0" vert="ea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共同実施にかかる事務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支援室の運営・企画・立案の補佐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支援室の運営・企画・立案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253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●室長の指示する事務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●室長の補佐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●支援室の総括・学校間の連絡調整</a:t>
                      </a:r>
                      <a:b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●手当認定審査</a:t>
                      </a:r>
                      <a:b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●事務の専決・代決</a:t>
                      </a:r>
                      <a:b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●事務職員の指導・助言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173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具体的行動</a:t>
                      </a:r>
                    </a:p>
                  </a:txBody>
                  <a:tcPr marL="5898" marR="5898" marT="5899" marB="0" vert="ea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①担当業務の正確・迅速な処理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②支援室員同士のコミュニケーション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③経験者からの情報収集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④共同実施への貢献意識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⑤自己意識改革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①室長の職務の補佐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②室長不在時の職務の代行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③室長と室員との連絡調整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①管理運営能力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②企画立案能力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③リーダーシップ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④信頼関係構築能力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⑤情報収集能力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⑥人材指導・育成能力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⑦外部との連絡調整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3203848" y="2924175"/>
            <a:ext cx="2592388" cy="5048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5288" y="1628775"/>
            <a:ext cx="8569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★新しい時代の学校事務のあり方・学校</a:t>
            </a:r>
            <a:endParaRPr lang="en-US" altLang="ja-JP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>
              <a:defRPr/>
            </a:pPr>
            <a:r>
              <a:rPr lang="ja-JP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事務職員像の明示</a:t>
            </a:r>
          </a:p>
        </p:txBody>
      </p:sp>
      <p:sp>
        <p:nvSpPr>
          <p:cNvPr id="7" name="ストライプ矢印 6"/>
          <p:cNvSpPr/>
          <p:nvPr/>
        </p:nvSpPr>
        <p:spPr>
          <a:xfrm rot="5400000">
            <a:off x="1750765" y="3163094"/>
            <a:ext cx="1430337" cy="1260475"/>
          </a:xfrm>
          <a:prstGeom prst="stripedRightArrow">
            <a:avLst/>
          </a:prstGeom>
          <a:gradFill>
            <a:gsLst>
              <a:gs pos="0">
                <a:srgbClr val="03D4A8"/>
              </a:gs>
              <a:gs pos="68000">
                <a:srgbClr val="21D6E0"/>
              </a:gs>
              <a:gs pos="16000">
                <a:srgbClr val="0087E6"/>
              </a:gs>
              <a:gs pos="100000">
                <a:srgbClr val="005CBF"/>
              </a:gs>
            </a:gsLst>
            <a:lin ang="108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95288" y="4862513"/>
            <a:ext cx="8569325" cy="14465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7000">
                <a:srgbClr val="FF7A00"/>
              </a:gs>
              <a:gs pos="83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新しい学校事務の構築</a:t>
            </a:r>
            <a:r>
              <a:rPr lang="ja-JP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と</a:t>
            </a:r>
            <a:endParaRPr lang="en-US" altLang="ja-JP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学校事務職員の資質能力の向上</a:t>
            </a:r>
          </a:p>
        </p:txBody>
      </p:sp>
      <p:sp>
        <p:nvSpPr>
          <p:cNvPr id="9" name="下リボン 8"/>
          <p:cNvSpPr/>
          <p:nvPr/>
        </p:nvSpPr>
        <p:spPr>
          <a:xfrm>
            <a:off x="684213" y="333375"/>
            <a:ext cx="3024187" cy="792163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anchor="ctr"/>
          <a:lstStyle/>
          <a:p>
            <a:pPr algn="ctr">
              <a:defRPr/>
            </a:pPr>
            <a:r>
              <a:rPr lang="ja-JP" altLang="en-US" sz="3200" b="1" dirty="0">
                <a:latin typeface="ＭＳ ゴシック" pitchFamily="49" charset="-128"/>
                <a:ea typeface="ＭＳ ゴシック" pitchFamily="49" charset="-128"/>
              </a:rPr>
              <a:t>ねらいは</a:t>
            </a:r>
          </a:p>
          <a:p>
            <a:pPr algn="ctr">
              <a:defRPr/>
            </a:pPr>
            <a:endParaRPr lang="ja-JP" altLang="en-US" sz="28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56917"/>
            <a:ext cx="2680169" cy="189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836613"/>
            <a:ext cx="7272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副室長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1187450" y="5395913"/>
            <a:ext cx="77771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③室長と室員との連絡調整</a:t>
            </a:r>
            <a:endParaRPr lang="ja-JP" altLang="ja-JP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092280" y="260648"/>
            <a:ext cx="1800200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人材編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87450" y="2300288"/>
            <a:ext cx="7345363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①室長の職務の補佐</a:t>
            </a:r>
            <a:endParaRPr lang="en-US" altLang="ja-JP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450" y="3860800"/>
            <a:ext cx="75612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②室長不在時の職務代行</a:t>
            </a:r>
            <a:endParaRPr lang="en-US" altLang="ja-JP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13" grpId="0"/>
      <p:bldP spid="2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8994"/>
              </p:ext>
            </p:extLst>
          </p:nvPr>
        </p:nvGraphicFramePr>
        <p:xfrm>
          <a:off x="179388" y="260350"/>
          <a:ext cx="8785224" cy="6462712"/>
        </p:xfrm>
        <a:graphic>
          <a:graphicData uri="http://schemas.openxmlformats.org/drawingml/2006/table">
            <a:tbl>
              <a:tblPr/>
              <a:tblGrid>
                <a:gridCol w="474876"/>
                <a:gridCol w="2611824"/>
                <a:gridCol w="2611824"/>
                <a:gridCol w="3086700"/>
              </a:tblGrid>
              <a:tr h="65942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組　　織　　力　　発　　揮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9518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人　　材　　編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254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職位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室員</a:t>
                      </a:r>
                    </a:p>
                  </a:txBody>
                  <a:tcPr marL="5898" marR="5898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副室長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室長</a:t>
                      </a: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177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役割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担当</a:t>
                      </a:r>
                    </a:p>
                  </a:txBody>
                  <a:tcPr marL="5898" marR="5898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調整・企画</a:t>
                      </a: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総括・管理運営</a:t>
                      </a:r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37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職務内容</a:t>
                      </a:r>
                    </a:p>
                  </a:txBody>
                  <a:tcPr marL="5898" marR="5898" marT="5899" marB="0" vert="ea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共同実施にかかる事務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支援室の運営・企画・立案の補佐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支援室の運営・企画・立案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253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●室長の指示する事務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●室長の補佐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●支援室の総括・学校間の連絡調整</a:t>
                      </a:r>
                      <a:b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●手当認定審査</a:t>
                      </a:r>
                      <a:b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●事務の専決・代決</a:t>
                      </a:r>
                      <a:b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●事務職員の指導・助言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173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具体的行動</a:t>
                      </a:r>
                    </a:p>
                  </a:txBody>
                  <a:tcPr marL="5898" marR="5898" marT="5899" marB="0" vert="ea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①担当業務の正確・迅速な処理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②支援室員同士のコミュニケーション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③経験者からの情報収集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④共同実施への貢献意識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⑤自己意識改革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①室長の職務の補佐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②室長不在時の職務の代行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③室長と室員との連絡調整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①管理運営能力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②企画立案能力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③リーダーシップ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④信頼関係構築能力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⑤情報収集能力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⑥人材指導・育成能力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⑦外部との連絡調整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611188" y="2924175"/>
            <a:ext cx="2665412" cy="57626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81075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室員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400050" y="5600700"/>
            <a:ext cx="849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新しい発想をもって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① 担当業務の正確・</a:t>
            </a:r>
            <a:endParaRPr lang="en-US" altLang="ja-JP" sz="5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　　　</a:t>
            </a:r>
            <a:r>
              <a:rPr lang="ja-JP" altLang="en-US" sz="5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迅速な処理</a:t>
            </a:r>
            <a:endParaRPr lang="ja-JP" altLang="ja-JP" sz="5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092280" y="260648"/>
            <a:ext cx="1800200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人材編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400050" y="4284663"/>
            <a:ext cx="8493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割り当てられた業務は正確・迅速に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　　　　処理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13" grpId="0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81075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室員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250825" y="5457825"/>
            <a:ext cx="9217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目的・目標を共有しながら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信頼関係を築く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② 室員同士の</a:t>
            </a:r>
            <a:endParaRPr lang="en-US" altLang="ja-JP" sz="5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5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コミュニケーション</a:t>
            </a:r>
            <a:endParaRPr lang="ja-JP" altLang="ja-JP" sz="5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092280" y="260648"/>
            <a:ext cx="1800200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人材編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250825" y="4076700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協働を通じて刺激しあい、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意欲を高める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13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81075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室員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368300" y="5765800"/>
            <a:ext cx="849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疑問点はたずねて解消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③ 室長・副室長からの</a:t>
            </a:r>
            <a:endParaRPr lang="en-US" altLang="ja-JP" sz="5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　　　　　</a:t>
            </a:r>
            <a:r>
              <a:rPr lang="ja-JP" altLang="en-US" sz="5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情報収集</a:t>
            </a:r>
            <a:endParaRPr lang="ja-JP" altLang="ja-JP" sz="5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092280" y="260648"/>
            <a:ext cx="1800200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人材編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395288" y="4225925"/>
            <a:ext cx="900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積極的に“見る・聞く”ことで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　　資質向上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13" grpId="0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1138238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室員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898525" y="5662613"/>
            <a:ext cx="849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室長へのフォロアーシップ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④ 支援室への貢献意識</a:t>
            </a:r>
            <a:endParaRPr lang="ja-JP" altLang="ja-JP" sz="5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092975" y="417116"/>
            <a:ext cx="1800200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人材編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882650" y="3429000"/>
            <a:ext cx="7199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チームで動く意識を持って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898525" y="4500563"/>
            <a:ext cx="7885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他校のためにできることは何か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13" grpId="0"/>
      <p:bldP spid="2" grpId="0"/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981075"/>
            <a:ext cx="635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lang="ja-JP" alt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室員</a:t>
            </a:r>
            <a:r>
              <a:rPr lang="ja-JP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の行動のポイント～</a:t>
            </a:r>
            <a:endParaRPr lang="ja-JP" altLang="ja-JP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458788" y="5084763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目標に向かって、責任をもって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　行動する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⑤ 自己意識改革</a:t>
            </a:r>
            <a:endParaRPr lang="ja-JP" altLang="ja-JP" sz="5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092280" y="260648"/>
            <a:ext cx="1800200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人材編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490538" y="3675063"/>
            <a:ext cx="8653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★　従来のやり方や考え方を見直す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13" grpId="0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692150"/>
            <a:ext cx="6119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ja-JP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lang="ja-JP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２</a:t>
            </a:r>
            <a:r>
              <a:rPr lang="ja-JP" altLang="ja-JP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）</a:t>
            </a:r>
            <a:r>
              <a:rPr lang="ja-JP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システム</a:t>
            </a:r>
            <a:r>
              <a:rPr lang="ja-JP" altLang="ja-JP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編</a:t>
            </a:r>
          </a:p>
        </p:txBody>
      </p:sp>
      <p:sp>
        <p:nvSpPr>
          <p:cNvPr id="44035" name="正方形/長方形 12"/>
          <p:cNvSpPr>
            <a:spLocks noChangeArrowheads="1"/>
          </p:cNvSpPr>
          <p:nvPr/>
        </p:nvSpPr>
        <p:spPr bwMode="auto">
          <a:xfrm>
            <a:off x="1692275" y="5876925"/>
            <a:ext cx="6408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40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Ⅳ</a:t>
            </a:r>
            <a:r>
              <a:rPr lang="ja-JP" altLang="en-US" sz="40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．支援・研修制度</a:t>
            </a:r>
            <a:endParaRPr lang="en-US" altLang="ja-JP" sz="40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592263" y="2311400"/>
            <a:ext cx="561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Ⅰ</a:t>
            </a:r>
            <a:r>
              <a:rPr lang="ja-JP" altLang="en-US" sz="40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．組織マネジメント</a:t>
            </a:r>
            <a:endParaRPr lang="en-US" altLang="ja-JP" sz="40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1619250" y="3502025"/>
            <a:ext cx="6183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Ⅱ</a:t>
            </a:r>
            <a:r>
              <a:rPr lang="ja-JP" altLang="en-US" sz="40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．室長の責任と権限</a:t>
            </a:r>
            <a:endParaRPr lang="en-US" altLang="ja-JP" sz="40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681163" y="4652963"/>
            <a:ext cx="562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Ⅲ</a:t>
            </a:r>
            <a:r>
              <a:rPr lang="ja-JP" altLang="en-US" sz="40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．連 携</a:t>
            </a:r>
            <a:endParaRPr lang="en-US" altLang="ja-JP" sz="40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44035" grpId="0"/>
      <p:bldP spid="2" grpId="0"/>
      <p:bldP spid="3" grpId="0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827088" y="2349500"/>
            <a:ext cx="7489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en-US" altLang="ja-JP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Ⅰ</a:t>
            </a:r>
            <a:r>
              <a:rPr lang="ja-JP" altLang="en-US" sz="5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組織マネジメント</a:t>
            </a:r>
            <a:endParaRPr lang="ja-JP" altLang="ja-JP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 rot="10800000" flipV="1">
            <a:off x="900113" y="3973513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～ＰＤＣＡを活用して～</a:t>
            </a:r>
            <a:endParaRPr lang="en-US" altLang="ja-JP" sz="32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84213" y="549275"/>
            <a:ext cx="5111750" cy="1081088"/>
          </a:xfrm>
          <a:prstGeom prst="roundRect">
            <a:avLst/>
          </a:prstGeom>
          <a:gradFill>
            <a:gsLst>
              <a:gs pos="0">
                <a:srgbClr val="FF0000"/>
              </a:gs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組織マネジメント</a:t>
            </a:r>
          </a:p>
        </p:txBody>
      </p:sp>
      <p:sp>
        <p:nvSpPr>
          <p:cNvPr id="30726" name="正方形/長方形 11"/>
          <p:cNvSpPr>
            <a:spLocks noChangeArrowheads="1"/>
          </p:cNvSpPr>
          <p:nvPr/>
        </p:nvSpPr>
        <p:spPr bwMode="auto">
          <a:xfrm>
            <a:off x="2981325" y="1989138"/>
            <a:ext cx="2244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defRPr/>
            </a:pPr>
            <a:r>
              <a:rPr lang="ja-JP" altLang="ja-JP" sz="3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①ＰＬＡＮ</a:t>
            </a:r>
          </a:p>
        </p:txBody>
      </p:sp>
      <p:sp>
        <p:nvSpPr>
          <p:cNvPr id="30727" name="正方形/長方形 12"/>
          <p:cNvSpPr>
            <a:spLocks noChangeArrowheads="1"/>
          </p:cNvSpPr>
          <p:nvPr/>
        </p:nvSpPr>
        <p:spPr bwMode="auto">
          <a:xfrm>
            <a:off x="395288" y="3779838"/>
            <a:ext cx="1420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②ＤＯ</a:t>
            </a:r>
          </a:p>
        </p:txBody>
      </p:sp>
      <p:sp>
        <p:nvSpPr>
          <p:cNvPr id="30728" name="正方形/長方形 13"/>
          <p:cNvSpPr>
            <a:spLocks noChangeArrowheads="1"/>
          </p:cNvSpPr>
          <p:nvPr/>
        </p:nvSpPr>
        <p:spPr bwMode="auto">
          <a:xfrm>
            <a:off x="2987675" y="5580063"/>
            <a:ext cx="2657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defRPr/>
            </a:pPr>
            <a:r>
              <a:rPr lang="ja-JP" altLang="ja-JP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③ＣＨＥＣＫ</a:t>
            </a:r>
          </a:p>
        </p:txBody>
      </p:sp>
      <p:sp>
        <p:nvSpPr>
          <p:cNvPr id="30729" name="正方形/長方形 14"/>
          <p:cNvSpPr>
            <a:spLocks noChangeArrowheads="1"/>
          </p:cNvSpPr>
          <p:nvPr/>
        </p:nvSpPr>
        <p:spPr bwMode="auto">
          <a:xfrm>
            <a:off x="6011863" y="3716338"/>
            <a:ext cx="30686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defRPr/>
            </a:pPr>
            <a:r>
              <a:rPr lang="ja-JP" altLang="ja-JP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④ＡＣＴＩＯＮ</a:t>
            </a:r>
          </a:p>
        </p:txBody>
      </p:sp>
      <p:sp>
        <p:nvSpPr>
          <p:cNvPr id="19" name="屈折矢印 18"/>
          <p:cNvSpPr/>
          <p:nvPr/>
        </p:nvSpPr>
        <p:spPr>
          <a:xfrm rot="5400000">
            <a:off x="950913" y="4752975"/>
            <a:ext cx="1331912" cy="13604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0" name="屈折矢印 19"/>
          <p:cNvSpPr/>
          <p:nvPr/>
        </p:nvSpPr>
        <p:spPr>
          <a:xfrm>
            <a:off x="6372225" y="4587875"/>
            <a:ext cx="1331913" cy="13620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1" name="屈折矢印 20"/>
          <p:cNvSpPr/>
          <p:nvPr/>
        </p:nvSpPr>
        <p:spPr>
          <a:xfrm rot="16200000">
            <a:off x="6177756" y="2010569"/>
            <a:ext cx="1331913" cy="13620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2" name="屈折矢印 21"/>
          <p:cNvSpPr/>
          <p:nvPr/>
        </p:nvSpPr>
        <p:spPr>
          <a:xfrm rot="10800000">
            <a:off x="755650" y="2141538"/>
            <a:ext cx="1331913" cy="136048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225675" y="3636963"/>
            <a:ext cx="3714750" cy="871537"/>
          </a:xfrm>
          <a:prstGeom prst="roundRect">
            <a:avLst/>
          </a:prstGeom>
          <a:gradFill>
            <a:gsLst>
              <a:gs pos="0">
                <a:srgbClr val="FF0000"/>
              </a:gs>
              <a:gs pos="0">
                <a:schemeClr val="bg1"/>
              </a:gs>
              <a:gs pos="0">
                <a:schemeClr val="bg1"/>
              </a:gs>
              <a:gs pos="52000">
                <a:srgbClr val="FF000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atin typeface="ＭＳ ゴシック" pitchFamily="49" charset="-128"/>
                <a:ea typeface="ＭＳ ゴシック" pitchFamily="49" charset="-128"/>
              </a:rPr>
              <a:t>ＰＤＣＡサイクル</a:t>
            </a: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726" grpId="0"/>
      <p:bldP spid="30727" grpId="0"/>
      <p:bldP spid="30728" grpId="0"/>
      <p:bldP spid="30729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巻き 3"/>
          <p:cNvSpPr/>
          <p:nvPr/>
        </p:nvSpPr>
        <p:spPr>
          <a:xfrm>
            <a:off x="1259632" y="201916"/>
            <a:ext cx="7360757" cy="2160240"/>
          </a:xfrm>
          <a:prstGeom prst="horizontalScroll">
            <a:avLst/>
          </a:prstGeom>
          <a:gradFill flip="none" rotWithShape="1">
            <a:gsLst>
              <a:gs pos="0">
                <a:srgbClr val="FF0000"/>
              </a:gs>
              <a:gs pos="34000">
                <a:srgbClr val="FFFF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rgbClr val="002060"/>
                </a:solidFill>
                <a:ea typeface="ＤＨＰ特太ゴシック体" pitchFamily="2" charset="-128"/>
              </a:rPr>
              <a:t>平成</a:t>
            </a:r>
            <a:r>
              <a:rPr lang="ja-JP" altLang="en-US" sz="3600" dirty="0" smtClean="0">
                <a:solidFill>
                  <a:srgbClr val="002060"/>
                </a:solidFill>
                <a:ea typeface="ＤＨＰ特太ゴシック体" pitchFamily="2" charset="-128"/>
              </a:rPr>
              <a:t>２４</a:t>
            </a:r>
            <a:r>
              <a:rPr kumimoji="1" lang="ja-JP" altLang="en-US" sz="3600" dirty="0" smtClean="0">
                <a:solidFill>
                  <a:srgbClr val="002060"/>
                </a:solidFill>
                <a:ea typeface="ＤＨＰ特太ゴシック体" pitchFamily="2" charset="-128"/>
              </a:rPr>
              <a:t>年</a:t>
            </a:r>
            <a:r>
              <a:rPr lang="ja-JP" altLang="en-US" sz="3600" dirty="0">
                <a:solidFill>
                  <a:srgbClr val="002060"/>
                </a:solidFill>
                <a:ea typeface="ＤＨＰ特太ゴシック体" pitchFamily="2" charset="-128"/>
              </a:rPr>
              <a:t>１０</a:t>
            </a:r>
            <a:r>
              <a:rPr lang="ja-JP" altLang="en-US" sz="3600" dirty="0" smtClean="0">
                <a:solidFill>
                  <a:srgbClr val="002060"/>
                </a:solidFill>
                <a:ea typeface="ＤＨＰ特太ゴシック体" pitchFamily="2" charset="-128"/>
              </a:rPr>
              <a:t>月</a:t>
            </a:r>
            <a:endParaRPr lang="en-US" altLang="ja-JP" sz="3600" dirty="0" smtClean="0">
              <a:solidFill>
                <a:srgbClr val="002060"/>
              </a:solidFill>
              <a:ea typeface="ＤＨＰ特太ゴシック体" pitchFamily="2" charset="-128"/>
            </a:endParaRPr>
          </a:p>
          <a:p>
            <a:r>
              <a:rPr kumimoji="1" lang="ja-JP" altLang="en-US" sz="3600" dirty="0" smtClean="0">
                <a:solidFill>
                  <a:srgbClr val="002060"/>
                </a:solidFill>
                <a:ea typeface="ＤＨＰ特太ゴシック体" pitchFamily="2" charset="-128"/>
              </a:rPr>
              <a:t>佐賀県版グランドデザイン</a:t>
            </a:r>
            <a:endParaRPr kumimoji="1" lang="en-US" altLang="ja-JP" sz="3600" dirty="0" smtClean="0">
              <a:solidFill>
                <a:srgbClr val="002060"/>
              </a:solidFill>
              <a:ea typeface="ＤＨＰ特太ゴシック体" pitchFamily="2" charset="-128"/>
            </a:endParaRPr>
          </a:p>
          <a:p>
            <a:r>
              <a:rPr kumimoji="1" lang="ja-JP" altLang="en-US" sz="3600" dirty="0" smtClean="0">
                <a:solidFill>
                  <a:srgbClr val="002060"/>
                </a:solidFill>
                <a:ea typeface="ＤＨＰ特太ゴシック体" pitchFamily="2" charset="-128"/>
              </a:rPr>
              <a:t>　　　　　（</a:t>
            </a:r>
            <a:r>
              <a:rPr lang="ja-JP" altLang="en-US" sz="3600" dirty="0" smtClean="0">
                <a:solidFill>
                  <a:srgbClr val="002060"/>
                </a:solidFill>
                <a:ea typeface="ＤＨＰ特太ゴシック体" pitchFamily="2" charset="-128"/>
              </a:rPr>
              <a:t>Ｖｅｒ．</a:t>
            </a:r>
            <a:r>
              <a:rPr lang="ja-JP" altLang="en-US" sz="3600" dirty="0">
                <a:solidFill>
                  <a:srgbClr val="002060"/>
                </a:solidFill>
                <a:ea typeface="ＤＨＰ特太ゴシック体" pitchFamily="2" charset="-128"/>
              </a:rPr>
              <a:t>１．０</a:t>
            </a:r>
            <a:r>
              <a:rPr kumimoji="1" lang="ja-JP" altLang="en-US" sz="3600" dirty="0" smtClean="0">
                <a:solidFill>
                  <a:srgbClr val="002060"/>
                </a:solidFill>
                <a:ea typeface="ＤＨＰ特太ゴシック体" pitchFamily="2" charset="-128"/>
              </a:rPr>
              <a:t>）発表</a:t>
            </a:r>
            <a:endParaRPr kumimoji="1" lang="ja-JP" altLang="en-US" sz="3600" dirty="0">
              <a:solidFill>
                <a:srgbClr val="002060"/>
              </a:solidFill>
              <a:ea typeface="ＤＨＰ特太ゴシック体" pitchFamily="2" charset="-128"/>
            </a:endParaRPr>
          </a:p>
        </p:txBody>
      </p:sp>
      <p:sp>
        <p:nvSpPr>
          <p:cNvPr id="6" name="右カーブ矢印 5"/>
          <p:cNvSpPr/>
          <p:nvPr/>
        </p:nvSpPr>
        <p:spPr>
          <a:xfrm>
            <a:off x="179510" y="1844824"/>
            <a:ext cx="864095" cy="2507004"/>
          </a:xfrm>
          <a:prstGeom prst="curvedRightArrow">
            <a:avLst>
              <a:gd name="adj1" fmla="val 29460"/>
              <a:gd name="adj2" fmla="val 50000"/>
              <a:gd name="adj3" fmla="val 25000"/>
            </a:avLst>
          </a:prstGeom>
          <a:gradFill>
            <a:gsLst>
              <a:gs pos="0">
                <a:srgbClr val="FF0000"/>
              </a:gs>
              <a:gs pos="37000">
                <a:srgbClr val="FF6699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51859" y="2606146"/>
            <a:ext cx="4272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制度の変化に対応</a:t>
            </a:r>
            <a:endParaRPr lang="ja-JP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フローチャート : 定義済み処理 11"/>
          <p:cNvSpPr/>
          <p:nvPr/>
        </p:nvSpPr>
        <p:spPr>
          <a:xfrm>
            <a:off x="1315699" y="3789040"/>
            <a:ext cx="7360757" cy="936104"/>
          </a:xfrm>
          <a:prstGeom prst="flowChartPredefinedProcess">
            <a:avLst/>
          </a:prstGeom>
          <a:gradFill>
            <a:gsLst>
              <a:gs pos="0">
                <a:srgbClr val="FF0000"/>
              </a:gs>
              <a:gs pos="38000">
                <a:srgbClr val="FF99C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solidFill>
                  <a:srgbClr val="002060"/>
                </a:solidFill>
                <a:ea typeface="ＤＨＰ特太ゴシック体" pitchFamily="2" charset="-128"/>
              </a:rPr>
              <a:t>Ｖｅｒ</a:t>
            </a:r>
            <a:r>
              <a:rPr lang="en-US" altLang="ja-JP" sz="5400" dirty="0" smtClean="0">
                <a:solidFill>
                  <a:srgbClr val="002060"/>
                </a:solidFill>
                <a:ea typeface="ＤＨＰ特太ゴシック体" pitchFamily="2" charset="-128"/>
              </a:rPr>
              <a:t>.</a:t>
            </a:r>
            <a:r>
              <a:rPr lang="ja-JP" altLang="en-US" sz="5400" dirty="0" smtClean="0">
                <a:solidFill>
                  <a:srgbClr val="002060"/>
                </a:solidFill>
                <a:ea typeface="ＤＨＰ特太ゴシック体" pitchFamily="2" charset="-128"/>
              </a:rPr>
              <a:t>１．１ へ改定</a:t>
            </a:r>
            <a:endParaRPr kumimoji="1" lang="ja-JP" altLang="en-US" sz="5400" dirty="0">
              <a:solidFill>
                <a:srgbClr val="002060"/>
              </a:solidFill>
              <a:ea typeface="ＤＨＰ特太ゴシック体" pitchFamily="2" charset="-128"/>
            </a:endParaRPr>
          </a:p>
        </p:txBody>
      </p:sp>
      <p:sp>
        <p:nvSpPr>
          <p:cNvPr id="13" name="爆発 1 12"/>
          <p:cNvSpPr/>
          <p:nvPr/>
        </p:nvSpPr>
        <p:spPr>
          <a:xfrm>
            <a:off x="611557" y="4941168"/>
            <a:ext cx="8352931" cy="1728192"/>
          </a:xfrm>
          <a:prstGeom prst="irregularSeal1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90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325121" y="5343599"/>
            <a:ext cx="2925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常に進化</a:t>
            </a:r>
            <a:endParaRPr lang="ja-JP" alt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6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2" grpId="0" animBg="1"/>
      <p:bldP spid="13" grpId="0" animBg="1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827088" y="548680"/>
            <a:ext cx="7489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4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ＤＦ特太ゴシック体" pitchFamily="1" charset="-128"/>
              </a:rPr>
              <a:t>① ＰＬＡＮ</a:t>
            </a:r>
            <a:endParaRPr lang="ja-JP" altLang="ja-JP" sz="54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47107" name="正方形/長方形 12"/>
          <p:cNvSpPr>
            <a:spLocks noChangeArrowheads="1"/>
          </p:cNvSpPr>
          <p:nvPr/>
        </p:nvSpPr>
        <p:spPr bwMode="auto">
          <a:xfrm>
            <a:off x="757238" y="566102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計画を協議会や学校に周知する</a:t>
            </a:r>
            <a:endParaRPr lang="en-US" altLang="ja-JP" sz="3600" dirty="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84212" y="2204864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今年度および中期の目標を設定する</a:t>
            </a:r>
            <a:endParaRPr lang="en-US" altLang="ja-JP" sz="3600" dirty="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  <a:p>
            <a:pPr eaLnBrk="1" hangingPunct="1"/>
            <a:r>
              <a:rPr lang="ja-JP" altLang="en-US" sz="3600" dirty="0">
                <a:solidFill>
                  <a:srgbClr val="00B050"/>
                </a:solidFill>
                <a:latin typeface="ＭＳ ゴシック" pitchFamily="49" charset="-128"/>
                <a:ea typeface="ＤＦ特太ゴシック体" pitchFamily="1" charset="-128"/>
              </a:rPr>
              <a:t>（重点目標）</a:t>
            </a:r>
            <a:endParaRPr lang="en-US" altLang="ja-JP" sz="3600" dirty="0">
              <a:solidFill>
                <a:srgbClr val="00B05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757238" y="4079032"/>
            <a:ext cx="8567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実現に向け</a:t>
            </a:r>
            <a:r>
              <a:rPr lang="ja-JP" altLang="en-US" sz="3600" dirty="0">
                <a:solidFill>
                  <a:srgbClr val="00B050"/>
                </a:solidFill>
                <a:latin typeface="ＭＳ ゴシック" pitchFamily="49" charset="-128"/>
                <a:ea typeface="ＤＦ特太ゴシック体" pitchFamily="1" charset="-128"/>
              </a:rPr>
              <a:t>具体的な計画</a:t>
            </a: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をたてる</a:t>
            </a:r>
            <a:endParaRPr lang="en-US" altLang="ja-JP" sz="3600" dirty="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47107" grpId="0"/>
      <p:bldP spid="3" grpId="0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827088" y="692696"/>
            <a:ext cx="74898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ＤＦ特太ゴシック体" pitchFamily="1" charset="-128"/>
              </a:rPr>
              <a:t>② ＤＯ</a:t>
            </a:r>
            <a:endParaRPr lang="ja-JP" altLang="ja-JP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48131" name="正方形/長方形 12"/>
          <p:cNvSpPr>
            <a:spLocks noChangeArrowheads="1"/>
          </p:cNvSpPr>
          <p:nvPr/>
        </p:nvSpPr>
        <p:spPr bwMode="auto">
          <a:xfrm>
            <a:off x="1042988" y="5732463"/>
            <a:ext cx="828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目標達成に向けて</a:t>
            </a:r>
            <a:r>
              <a:rPr lang="ja-JP" altLang="en-US" sz="3600">
                <a:solidFill>
                  <a:srgbClr val="FF0000"/>
                </a:solidFill>
                <a:latin typeface="ＭＳ ゴシック" pitchFamily="49" charset="-128"/>
                <a:ea typeface="ＤＦ特太ゴシック体" pitchFamily="1" charset="-128"/>
              </a:rPr>
              <a:t>解決策を提案</a:t>
            </a:r>
            <a:endParaRPr lang="en-US" altLang="ja-JP" sz="3600"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1042988" y="2420888"/>
            <a:ext cx="7705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ＭＳ ゴシック" pitchFamily="49" charset="-128"/>
                <a:ea typeface="ＤＦ特太ゴシック体" pitchFamily="1" charset="-128"/>
              </a:rPr>
              <a:t>役割を決め</a:t>
            </a: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、計画に沿って</a:t>
            </a:r>
            <a:r>
              <a:rPr lang="ja-JP" altLang="en-US" sz="3600" dirty="0">
                <a:solidFill>
                  <a:srgbClr val="FF0000"/>
                </a:solidFill>
                <a:latin typeface="ＭＳ ゴシック" pitchFamily="49" charset="-128"/>
                <a:ea typeface="ＤＦ特太ゴシック体" pitchFamily="1" charset="-128"/>
              </a:rPr>
              <a:t>協働</a:t>
            </a:r>
            <a:endParaRPr lang="en-US" altLang="ja-JP" sz="3600" dirty="0">
              <a:solidFill>
                <a:srgbClr val="FF000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042988" y="4079031"/>
            <a:ext cx="799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財務的視点、情報を活用して</a:t>
            </a:r>
            <a:endParaRPr lang="en-US" altLang="ja-JP" sz="3600" dirty="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48131" grpId="0"/>
      <p:bldP spid="3" grpId="0"/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827088" y="620688"/>
            <a:ext cx="74898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ＤＦ特太ゴシック体" pitchFamily="1" charset="-128"/>
              </a:rPr>
              <a:t>③ ＣＨＥＣＫ</a:t>
            </a:r>
            <a:endParaRPr lang="ja-JP" altLang="ja-JP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27654" name="正方形/長方形 12"/>
          <p:cNvSpPr>
            <a:spLocks noChangeArrowheads="1"/>
          </p:cNvSpPr>
          <p:nvPr/>
        </p:nvSpPr>
        <p:spPr bwMode="auto">
          <a:xfrm>
            <a:off x="827088" y="6021388"/>
            <a:ext cx="6948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</a:t>
            </a:r>
            <a:r>
              <a:rPr lang="ja-JP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ＤＦ特太ゴシック体" pitchFamily="1" charset="-128"/>
              </a:rPr>
              <a:t>自己評価</a:t>
            </a: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を行う</a:t>
            </a:r>
            <a:endParaRPr lang="en-US" altLang="ja-JP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088" y="2132856"/>
            <a:ext cx="784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室長は</a:t>
            </a:r>
            <a:r>
              <a:rPr lang="ja-JP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ＤＦ特太ゴシック体" pitchFamily="1" charset="-128"/>
              </a:rPr>
              <a:t>進捗状況を確認</a:t>
            </a: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し助言</a:t>
            </a:r>
            <a:endParaRPr lang="en-US" altLang="ja-JP" sz="3600" dirty="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827088" y="3236962"/>
            <a:ext cx="831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校長会等の外部に進捗状況を報告し</a:t>
            </a:r>
            <a:endParaRPr lang="en-US" altLang="ja-JP" sz="3600" dirty="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  <a:p>
            <a:pPr eaLnBrk="1" hangingPunct="1"/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　助言を受ける</a:t>
            </a:r>
            <a:endParaRPr lang="en-US" altLang="ja-JP" sz="3600" dirty="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827088" y="4869160"/>
            <a:ext cx="4824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計画の見直し</a:t>
            </a:r>
            <a:endParaRPr lang="en-US" altLang="ja-JP" sz="360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3" grpId="0"/>
      <p:bldP spid="4" grpId="0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827088" y="620688"/>
            <a:ext cx="7489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4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ＤＦ特太ゴシック体" pitchFamily="1" charset="-128"/>
              </a:rPr>
              <a:t>④ ＡＣＴＩＯＮ</a:t>
            </a:r>
            <a:endParaRPr lang="ja-JP" altLang="ja-JP" sz="54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50180" name="正方形/長方形 12"/>
          <p:cNvSpPr>
            <a:spLocks noChangeArrowheads="1"/>
          </p:cNvSpPr>
          <p:nvPr/>
        </p:nvSpPr>
        <p:spPr bwMode="auto">
          <a:xfrm>
            <a:off x="1187450" y="5516563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中期計画の見直し</a:t>
            </a:r>
            <a:endParaRPr lang="en-US" altLang="ja-JP" sz="360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150938" y="2350839"/>
            <a:ext cx="684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評価をもとに</a:t>
            </a:r>
            <a:r>
              <a:rPr lang="ja-JP" altLang="en-US" sz="3600" dirty="0">
                <a:solidFill>
                  <a:srgbClr val="CC0099"/>
                </a:solidFill>
                <a:latin typeface="ＭＳ ゴシック" pitchFamily="49" charset="-128"/>
                <a:ea typeface="ＤＦ特太ゴシック体" pitchFamily="1" charset="-128"/>
              </a:rPr>
              <a:t>改善策</a:t>
            </a: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を検討</a:t>
            </a:r>
            <a:endParaRPr lang="en-US" altLang="ja-JP" sz="3600" dirty="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1150938" y="3933056"/>
            <a:ext cx="7742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dirty="0">
                <a:solidFill>
                  <a:srgbClr val="002060"/>
                </a:solidFill>
                <a:latin typeface="ＭＳ ゴシック" pitchFamily="49" charset="-128"/>
                <a:ea typeface="ＤＦ特太ゴシック体" pitchFamily="1" charset="-128"/>
              </a:rPr>
              <a:t> 次年度計画案の周知と説明責任</a:t>
            </a:r>
            <a:endParaRPr lang="en-US" altLang="ja-JP" sz="3600" dirty="0">
              <a:solidFill>
                <a:srgbClr val="002060"/>
              </a:solidFill>
              <a:latin typeface="ＭＳ ゴシック" pitchFamily="49" charset="-128"/>
              <a:ea typeface="ＤＦ特太ゴシック体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50180" grpId="0"/>
      <p:bldP spid="2" grpId="0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827088" y="2565400"/>
            <a:ext cx="7489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en-US" altLang="ja-JP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Ⅱ</a:t>
            </a:r>
            <a:r>
              <a:rPr lang="ja-JP" altLang="en-US" sz="5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室長の責任と権限</a:t>
            </a:r>
            <a:endParaRPr lang="ja-JP" altLang="ja-JP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1125538"/>
            <a:ext cx="7777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Ⅱ</a:t>
            </a:r>
            <a:r>
              <a:rPr lang="ja-JP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室長の責任と権限</a:t>
            </a:r>
            <a:endParaRPr lang="ja-JP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228" name="正方形/長方形 12"/>
          <p:cNvSpPr>
            <a:spLocks noChangeArrowheads="1"/>
          </p:cNvSpPr>
          <p:nvPr/>
        </p:nvSpPr>
        <p:spPr bwMode="auto">
          <a:xfrm>
            <a:off x="965200" y="4881563"/>
            <a:ext cx="8070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36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統括事務長と共に</a:t>
            </a:r>
            <a:r>
              <a:rPr lang="ja-JP" altLang="en-US" sz="3600" b="1" dirty="0" smtClean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支援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室内の旅費予算配分が</a:t>
            </a:r>
            <a:r>
              <a:rPr lang="ja-JP" altLang="en-US" sz="3600" b="1" dirty="0" smtClean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できるよう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に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① 県費事務に関して</a:t>
            </a:r>
            <a:endParaRPr lang="ja-JP" altLang="ja-JP" sz="50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965200" y="3533775"/>
            <a:ext cx="7062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電算入力ＰＣの設置を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52228" grpId="0"/>
      <p:bldP spid="6" grpId="0"/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1125538"/>
            <a:ext cx="7777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Ⅱ</a:t>
            </a:r>
            <a:r>
              <a:rPr lang="ja-JP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室長の責任と権限</a:t>
            </a:r>
            <a:endParaRPr lang="ja-JP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252" name="正方形/長方形 12"/>
          <p:cNvSpPr>
            <a:spLocks noChangeArrowheads="1"/>
          </p:cNvSpPr>
          <p:nvPr/>
        </p:nvSpPr>
        <p:spPr bwMode="auto">
          <a:xfrm>
            <a:off x="251520" y="5907088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校納金の閲覧、監査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② 市町費事務に関して</a:t>
            </a:r>
            <a:endParaRPr lang="ja-JP" altLang="ja-JP" sz="50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251520" y="3140968"/>
            <a:ext cx="8892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36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統括事務長</a:t>
            </a:r>
            <a:r>
              <a:rPr lang="ja-JP" altLang="en-US" sz="3600" b="1" dirty="0" smtClean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・事務長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に財務上の専決権を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251520" y="4148138"/>
            <a:ext cx="736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支援室内の市町予算調整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51520" y="5051425"/>
            <a:ext cx="830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施設改修、大型備品整備計画に参加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53252" grpId="0"/>
      <p:bldP spid="6" grpId="0"/>
      <p:bldP spid="2" grpId="0"/>
      <p:bldP spid="3" grpId="0"/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1125538"/>
            <a:ext cx="7777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Ⅱ</a:t>
            </a:r>
            <a:r>
              <a:rPr lang="ja-JP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室長の責任と権限</a:t>
            </a:r>
            <a:endParaRPr lang="ja-JP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4276" name="正方形/長方形 12"/>
          <p:cNvSpPr>
            <a:spLocks noChangeArrowheads="1"/>
          </p:cNvSpPr>
          <p:nvPr/>
        </p:nvSpPr>
        <p:spPr bwMode="auto">
          <a:xfrm>
            <a:off x="468313" y="3716338"/>
            <a:ext cx="8334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支援室内の適正な人事配置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③ 人事面に関して</a:t>
            </a:r>
            <a:endParaRPr lang="ja-JP" altLang="ja-JP" sz="50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488950" y="5294313"/>
            <a:ext cx="848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ja-JP" sz="3600" b="1" dirty="0">
                <a:solidFill>
                  <a:srgbClr val="FF0000"/>
                </a:solidFill>
              </a:rPr>
              <a:t>統括事務長</a:t>
            </a:r>
            <a:r>
              <a:rPr lang="ja-JP" altLang="ja-JP" sz="3600" b="1" dirty="0">
                <a:solidFill>
                  <a:srgbClr val="002060"/>
                </a:solidFill>
              </a:rPr>
              <a:t>・事務長</a:t>
            </a:r>
            <a:r>
              <a:rPr lang="ja-JP" altLang="en-US" sz="3600" b="1" dirty="0">
                <a:solidFill>
                  <a:srgbClr val="002060"/>
                </a:solidFill>
              </a:rPr>
              <a:t>と</a:t>
            </a: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市町教育長、校長との事前ヒアリング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54276" grpId="0"/>
      <p:bldP spid="6" grpId="0"/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611188" y="2708275"/>
            <a:ext cx="7489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en-US" altLang="ja-JP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Ⅲ</a:t>
            </a:r>
            <a:r>
              <a:rPr lang="ja-JP" altLang="en-US" sz="5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連 携</a:t>
            </a:r>
            <a:endParaRPr lang="ja-JP" altLang="ja-JP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260350"/>
            <a:ext cx="777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Ⅲ</a:t>
            </a:r>
            <a:r>
              <a:rPr lang="ja-JP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連 携</a:t>
            </a:r>
            <a:endParaRPr lang="ja-JP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7348" name="正方形/長方形 12"/>
          <p:cNvSpPr>
            <a:spLocks noChangeArrowheads="1"/>
          </p:cNvSpPr>
          <p:nvPr/>
        </p:nvSpPr>
        <p:spPr bwMode="auto">
          <a:xfrm>
            <a:off x="323850" y="3957638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課題や支援内容について、定期的に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協議を行う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82089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① 市町教育委員会・</a:t>
            </a:r>
            <a:endParaRPr lang="en-US" altLang="ja-JP" sz="5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hangingPunct="0">
              <a:defRPr/>
            </a:pPr>
            <a:r>
              <a:rPr lang="ja-JP" altLang="en-US" sz="5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校長会・教頭会との連携</a:t>
            </a:r>
            <a:endParaRPr lang="ja-JP" altLang="ja-JP" sz="5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7" name="正方形/長方形 12"/>
          <p:cNvSpPr>
            <a:spLocks noChangeArrowheads="1"/>
          </p:cNvSpPr>
          <p:nvPr/>
        </p:nvSpPr>
        <p:spPr bwMode="auto">
          <a:xfrm>
            <a:off x="325438" y="5108575"/>
            <a:ext cx="8999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コミュティースクールなど新たな教育</a:t>
            </a:r>
            <a:endParaRPr lang="en-US" altLang="ja-JP" sz="36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6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改革のための機構改革まで見据えた協議</a:t>
            </a:r>
            <a:endParaRPr lang="en-US" altLang="ja-JP" sz="36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323850" y="1052513"/>
            <a:ext cx="5781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《主に室長を中心に進める連携》</a:t>
            </a:r>
            <a:endParaRPr lang="ja-JP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57348" grpId="0"/>
      <p:bldP spid="6" grpId="0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1763713" y="1125538"/>
            <a:ext cx="5472112" cy="1511300"/>
          </a:xfrm>
          <a:prstGeom prst="roundRect">
            <a:avLst/>
          </a:prstGeom>
          <a:gradFill>
            <a:gsLst>
              <a:gs pos="30000">
                <a:srgbClr val="002060"/>
              </a:gs>
              <a:gs pos="0">
                <a:schemeClr val="bg2">
                  <a:lumMod val="2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48000">
                <a:srgbClr val="21D6E0"/>
              </a:gs>
              <a:gs pos="68000">
                <a:srgbClr val="002060"/>
              </a:gs>
              <a:gs pos="100000">
                <a:srgbClr val="00B0F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1115616" y="116632"/>
            <a:ext cx="7560840" cy="5715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kumimoji="1" sz="4600" b="1">
                <a:solidFill>
                  <a:schemeClr val="tx1"/>
                </a:solidFill>
                <a:latin typeface="Trebuchet MS" pitchFamily="34" charset="0"/>
                <a:ea typeface="HGｺﾞｼｯｸM" pitchFamily="49" charset="-128"/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ja-JP" altLang="en-US" sz="1800" dirty="0" smtClean="0"/>
              <a:t>目指す目的と学校事務職員像</a:t>
            </a:r>
            <a:endParaRPr lang="ja-JP" altLang="en-US" sz="1800" dirty="0"/>
          </a:p>
        </p:txBody>
      </p:sp>
      <p:sp>
        <p:nvSpPr>
          <p:cNvPr id="10244" name="テキスト ボックス 4"/>
          <p:cNvSpPr txBox="1">
            <a:spLocks noChangeArrowheads="1"/>
          </p:cNvSpPr>
          <p:nvPr/>
        </p:nvSpPr>
        <p:spPr bwMode="auto">
          <a:xfrm>
            <a:off x="323528" y="332656"/>
            <a:ext cx="4265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 dirty="0">
                <a:solidFill>
                  <a:srgbClr val="D60093"/>
                </a:solidFill>
                <a:latin typeface="HG丸ｺﾞｼｯｸM-PRO" pitchFamily="50" charset="-128"/>
                <a:ea typeface="HG丸ｺﾞｼｯｸM-PRO" pitchFamily="50" charset="-128"/>
              </a:rPr>
              <a:t>求められる学校の姿</a:t>
            </a:r>
          </a:p>
        </p:txBody>
      </p:sp>
      <p:sp>
        <p:nvSpPr>
          <p:cNvPr id="10245" name="テキスト ボックス 5"/>
          <p:cNvSpPr txBox="1">
            <a:spLocks noChangeArrowheads="1"/>
          </p:cNvSpPr>
          <p:nvPr/>
        </p:nvSpPr>
        <p:spPr bwMode="auto">
          <a:xfrm>
            <a:off x="1116013" y="1196975"/>
            <a:ext cx="6624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b="1" dirty="0">
                <a:solidFill>
                  <a:srgbClr val="FFFF00"/>
                </a:solidFill>
              </a:rPr>
              <a:t>質の高い教育の提供</a:t>
            </a:r>
          </a:p>
        </p:txBody>
      </p:sp>
      <p:sp>
        <p:nvSpPr>
          <p:cNvPr id="10246" name="テキスト ボックス 6"/>
          <p:cNvSpPr txBox="1">
            <a:spLocks noChangeArrowheads="1"/>
          </p:cNvSpPr>
          <p:nvPr/>
        </p:nvSpPr>
        <p:spPr bwMode="auto">
          <a:xfrm>
            <a:off x="1116013" y="1930400"/>
            <a:ext cx="6624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b="1">
                <a:solidFill>
                  <a:srgbClr val="FFFF00"/>
                </a:solidFill>
              </a:rPr>
              <a:t>明確な教育目標</a:t>
            </a:r>
          </a:p>
        </p:txBody>
      </p:sp>
      <p:sp>
        <p:nvSpPr>
          <p:cNvPr id="10247" name="テキスト ボックス 8"/>
          <p:cNvSpPr txBox="1">
            <a:spLocks noChangeArrowheads="1"/>
          </p:cNvSpPr>
          <p:nvPr/>
        </p:nvSpPr>
        <p:spPr bwMode="auto">
          <a:xfrm>
            <a:off x="719138" y="2924175"/>
            <a:ext cx="8029575" cy="12017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1" dirty="0">
                <a:solidFill>
                  <a:schemeClr val="bg2">
                    <a:lumMod val="10000"/>
                  </a:schemeClr>
                </a:solidFill>
              </a:rPr>
              <a:t>・</a:t>
            </a:r>
            <a:r>
              <a:rPr lang="ja-JP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基礎的な知識・技能の定着と自ら学び考える力の育成</a:t>
            </a:r>
          </a:p>
        </p:txBody>
      </p:sp>
      <p:sp>
        <p:nvSpPr>
          <p:cNvPr id="10248" name="テキスト ボックス 10"/>
          <p:cNvSpPr txBox="1">
            <a:spLocks noChangeArrowheads="1"/>
          </p:cNvSpPr>
          <p:nvPr/>
        </p:nvSpPr>
        <p:spPr bwMode="auto">
          <a:xfrm>
            <a:off x="727075" y="4294188"/>
            <a:ext cx="7705725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・「豊かな心」・「健やかな体」の育成</a:t>
            </a:r>
          </a:p>
        </p:txBody>
      </p:sp>
      <p:sp>
        <p:nvSpPr>
          <p:cNvPr id="10249" name="テキスト ボックス 11"/>
          <p:cNvSpPr txBox="1">
            <a:spLocks noChangeArrowheads="1"/>
          </p:cNvSpPr>
          <p:nvPr/>
        </p:nvSpPr>
        <p:spPr bwMode="auto">
          <a:xfrm>
            <a:off x="719138" y="5253038"/>
            <a:ext cx="7750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b="1" dirty="0" smtClean="0">
                <a:solidFill>
                  <a:schemeClr val="bg2">
                    <a:lumMod val="10000"/>
                  </a:schemeClr>
                </a:solidFill>
                <a:ea typeface="ＭＳ Ｐゴシック" pitchFamily="50" charset="-128"/>
              </a:rPr>
              <a:t>・子ども</a:t>
            </a:r>
            <a:r>
              <a:rPr lang="ja-JP" altLang="en-US" sz="3600" b="1" dirty="0">
                <a:solidFill>
                  <a:schemeClr val="bg2">
                    <a:lumMod val="10000"/>
                  </a:schemeClr>
                </a:solidFill>
                <a:ea typeface="ＭＳ Ｐゴシック" pitchFamily="50" charset="-128"/>
              </a:rPr>
              <a:t>達の「生きる力」を育み、保護者や地域住民に信頼される学校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44" grpId="0"/>
      <p:bldP spid="10245" grpId="0"/>
      <p:bldP spid="10246" grpId="0"/>
      <p:bldP spid="10247" grpId="0"/>
      <p:bldP spid="10248" grpId="0"/>
      <p:bldP spid="1024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495300" y="307975"/>
            <a:ext cx="777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Ⅲ</a:t>
            </a:r>
            <a:r>
              <a:rPr lang="ja-JP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連 携</a:t>
            </a:r>
            <a:endParaRPr lang="ja-JP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9396" name="正方形/長方形 12"/>
          <p:cNvSpPr>
            <a:spLocks noChangeArrowheads="1"/>
          </p:cNvSpPr>
          <p:nvPr/>
        </p:nvSpPr>
        <p:spPr bwMode="auto">
          <a:xfrm>
            <a:off x="898525" y="5807224"/>
            <a:ext cx="7345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学校運営協議会に参加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82089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② </a:t>
            </a:r>
            <a:r>
              <a:rPr lang="ja-JP" alt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地元住民</a:t>
            </a:r>
            <a:r>
              <a:rPr lang="ja-JP" altLang="en-US" sz="5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との連携</a:t>
            </a:r>
            <a:endParaRPr lang="ja-JP" altLang="ja-JP" sz="5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898525" y="3460750"/>
            <a:ext cx="748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3600" b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地元</a:t>
            </a: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の人材、物資を学校に活用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900113" y="4655095"/>
            <a:ext cx="6335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 dirty="0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支援室を地域の窓口に</a:t>
            </a:r>
            <a:endParaRPr lang="en-US" altLang="ja-JP" sz="3600" b="1" dirty="0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82600" y="1196975"/>
            <a:ext cx="5783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《主に室長を中心に進める連携》</a:t>
            </a:r>
            <a:endParaRPr lang="ja-JP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59396" grpId="0"/>
      <p:bldP spid="6" grpId="0"/>
      <p:bldP spid="3" grpId="0"/>
      <p:bldP spid="5" grpId="0"/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442913"/>
            <a:ext cx="77771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Ⅲ</a:t>
            </a:r>
            <a:r>
              <a:rPr lang="ja-JP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連 携</a:t>
            </a:r>
            <a:endParaRPr lang="ja-JP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6324" name="正方形/長方形 12"/>
          <p:cNvSpPr>
            <a:spLocks noChangeArrowheads="1"/>
          </p:cNvSpPr>
          <p:nvPr/>
        </p:nvSpPr>
        <p:spPr bwMode="auto">
          <a:xfrm>
            <a:off x="611188" y="587851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事務長会との連携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76327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③ </a:t>
            </a:r>
            <a:r>
              <a:rPr lang="ja-JP" alt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地域内</a:t>
            </a:r>
            <a:r>
              <a:rPr lang="ja-JP" altLang="en-US" sz="5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支援室間の連携</a:t>
            </a:r>
            <a:endParaRPr lang="ja-JP" altLang="ja-JP" sz="5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611188" y="3933825"/>
            <a:ext cx="734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成功事例や課題の共有する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22300" y="4868863"/>
            <a:ext cx="7261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県全体の教育課題解決に向けて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622300" y="2997200"/>
            <a:ext cx="9063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統括事務長の下で、地域単位での研修</a:t>
            </a:r>
            <a:endParaRPr lang="en-US" altLang="ja-JP" sz="3600" b="1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82600" y="1196975"/>
            <a:ext cx="701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《主に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統括事務長</a:t>
            </a:r>
            <a:r>
              <a:rPr lang="ja-JP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を中心に進める連携》</a:t>
            </a:r>
            <a:endParaRPr lang="ja-JP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56324" grpId="0"/>
      <p:bldP spid="6" grpId="0"/>
      <p:bldP spid="2" grpId="0"/>
      <p:bldP spid="3" grpId="0"/>
      <p:bldP spid="9" grpId="0"/>
      <p:bldP spid="1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177800"/>
            <a:ext cx="777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Ⅲ</a:t>
            </a:r>
            <a:r>
              <a:rPr lang="ja-JP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連 携</a:t>
            </a:r>
            <a:endParaRPr lang="ja-JP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8371" name="正方形/長方形 12"/>
          <p:cNvSpPr>
            <a:spLocks noChangeArrowheads="1"/>
          </p:cNvSpPr>
          <p:nvPr/>
        </p:nvSpPr>
        <p:spPr bwMode="auto">
          <a:xfrm>
            <a:off x="827088" y="5661025"/>
            <a:ext cx="8208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支援室の課題について協議する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611188" y="1916113"/>
            <a:ext cx="82089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④ 県教育委員会との連携</a:t>
            </a:r>
            <a:endParaRPr lang="ja-JP" altLang="ja-JP" sz="5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827088" y="3730625"/>
            <a:ext cx="820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県教育委員会内に学校事務出身者を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配置する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12763" y="1190625"/>
            <a:ext cx="7018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《主に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統括事務長</a:t>
            </a:r>
            <a:r>
              <a:rPr lang="ja-JP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を中心に進める連携》</a:t>
            </a:r>
            <a:endParaRPr lang="ja-JP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58371" grpId="0"/>
      <p:bldP spid="6" grpId="0"/>
      <p:bldP spid="2" grpId="0"/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611188" y="2708275"/>
            <a:ext cx="7489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en-US" altLang="ja-JP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Ⅳ</a:t>
            </a:r>
            <a:r>
              <a:rPr lang="ja-JP" altLang="en-US" sz="5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研修・支援制度</a:t>
            </a:r>
            <a:endParaRPr lang="ja-JP" altLang="ja-JP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68325" y="46038"/>
            <a:ext cx="7777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Ⅳ</a:t>
            </a:r>
            <a:r>
              <a:rPr lang="ja-JP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研修・支援制度</a:t>
            </a:r>
            <a:endParaRPr lang="ja-JP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636588" y="692150"/>
            <a:ext cx="82089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① 研 修</a:t>
            </a:r>
            <a:endParaRPr lang="ja-JP" altLang="ja-JP" sz="50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614363" y="4797425"/>
            <a:ext cx="8172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職名や段階に応じた研修の体系化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12775" y="5662613"/>
            <a:ext cx="8101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学校事務未経験者への研修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576263" y="3429000"/>
            <a:ext cx="8172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統括事務長指導の地域での室長研修・</a:t>
            </a:r>
            <a:endParaRPr lang="en-US" altLang="ja-JP" sz="3600" b="1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600" b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実務研修・初任者研修</a:t>
            </a:r>
            <a:endParaRPr lang="en-US" altLang="ja-JP" sz="3600" b="1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512763" y="1557338"/>
            <a:ext cx="5131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階層別研修（管理型研修）</a:t>
            </a:r>
            <a:r>
              <a:rPr lang="ja-JP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ja-JP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608013" y="2564904"/>
            <a:ext cx="817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室長を中心としたＯＪＴ研修</a:t>
            </a:r>
            <a:endParaRPr lang="en-US" altLang="ja-JP" sz="36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6" grpId="0"/>
      <p:bldP spid="2" grpId="0"/>
      <p:bldP spid="4" grpId="0"/>
      <p:bldP spid="12" grpId="0"/>
      <p:bldP spid="13" grpId="0"/>
      <p:bldP spid="1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68325" y="46038"/>
            <a:ext cx="7777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Ⅳ</a:t>
            </a:r>
            <a:r>
              <a:rPr lang="ja-JP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研修・支援制度</a:t>
            </a:r>
            <a:endParaRPr lang="ja-JP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636588" y="692150"/>
            <a:ext cx="82089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① 研 修</a:t>
            </a:r>
            <a:endParaRPr lang="ja-JP" altLang="ja-JP" sz="50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68325" y="2798763"/>
            <a:ext cx="7561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学校事務に関する専門的な研修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87375" y="3949700"/>
            <a:ext cx="8208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知事部局のノウハウを学ぶ研修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512763" y="1692275"/>
            <a:ext cx="6367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ja-JP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ja-JP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能力開発研修（自己啓発型研修）</a:t>
            </a:r>
            <a:r>
              <a:rPr lang="ja-JP" altLang="ja-JP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ja-JP" alt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611188" y="5229225"/>
            <a:ext cx="820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室長研修・副室長研修・室員同士の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意見交換等によるレベルアップ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6" grpId="0"/>
      <p:bldP spid="5" grpId="0"/>
      <p:bldP spid="7" grpId="0"/>
      <p:bldP spid="13" grpId="0"/>
      <p:bldP spid="1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539750" y="692150"/>
            <a:ext cx="777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Ⅳ</a:t>
            </a:r>
            <a:r>
              <a:rPr lang="ja-JP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．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研修・支援制度</a:t>
            </a:r>
            <a:endParaRPr lang="ja-JP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2468" name="正方形/長方形 12"/>
          <p:cNvSpPr>
            <a:spLocks noChangeArrowheads="1"/>
          </p:cNvSpPr>
          <p:nvPr/>
        </p:nvSpPr>
        <p:spPr bwMode="auto">
          <a:xfrm>
            <a:off x="858838" y="6096000"/>
            <a:ext cx="801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設置者による支援の整備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2"/>
          <p:cNvSpPr>
            <a:spLocks noChangeArrowheads="1"/>
          </p:cNvSpPr>
          <p:nvPr/>
        </p:nvSpPr>
        <p:spPr bwMode="auto">
          <a:xfrm>
            <a:off x="661988" y="1338263"/>
            <a:ext cx="82089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en-US" sz="50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② 支 援</a:t>
            </a:r>
            <a:endParaRPr lang="ja-JP" altLang="ja-JP" sz="50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660232" y="260648"/>
            <a:ext cx="2232248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システム編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839788" y="4151313"/>
            <a:ext cx="8031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佐事研内に共同実施研究班を設置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862013" y="4821238"/>
            <a:ext cx="8196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 教育センター等に学校事務専門職員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600" b="1">
                <a:solidFill>
                  <a:srgbClr val="002060"/>
                </a:solidFill>
                <a:latin typeface="ＭＳ ゴシック" pitchFamily="49" charset="-128"/>
                <a:ea typeface="ＭＳ ゴシック" pitchFamily="49" charset="-128"/>
              </a:rPr>
              <a:t>　（事務指導主事）を配置</a:t>
            </a:r>
            <a:endParaRPr lang="en-US" altLang="ja-JP" sz="3600" b="1">
              <a:solidFill>
                <a:srgbClr val="00206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862013" y="2206625"/>
            <a:ext cx="8031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事務長会や佐事研の支援</a:t>
            </a:r>
            <a:endParaRPr lang="en-US" altLang="ja-JP" sz="36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862013" y="2947988"/>
            <a:ext cx="81962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3600" b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研修と評価を関連付けた人材育成</a:t>
            </a:r>
            <a:endParaRPr lang="en-US" altLang="ja-JP" sz="3600" b="1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/>
            <a:r>
              <a:rPr lang="ja-JP" altLang="en-US" sz="3600" b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システムの構築</a:t>
            </a:r>
            <a:endParaRPr lang="en-US" altLang="ja-JP" sz="3600" b="1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62468" grpId="0"/>
      <p:bldP spid="6" grpId="0"/>
      <p:bldP spid="2" grpId="0"/>
      <p:bldP spid="3" grpId="0"/>
      <p:bldP spid="9" grpId="0"/>
      <p:bldP spid="1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正方形/長方形 2"/>
          <p:cNvSpPr>
            <a:spLocks noChangeArrowheads="1"/>
          </p:cNvSpPr>
          <p:nvPr/>
        </p:nvSpPr>
        <p:spPr bwMode="auto">
          <a:xfrm>
            <a:off x="323850" y="2565400"/>
            <a:ext cx="8280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defRPr/>
            </a:pPr>
            <a:r>
              <a:rPr lang="ja-JP" altLang="ja-JP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lang="ja-JP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３</a:t>
            </a:r>
            <a:r>
              <a:rPr lang="ja-JP" altLang="ja-JP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）</a:t>
            </a:r>
            <a:r>
              <a:rPr lang="ja-JP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ステージアップ</a:t>
            </a:r>
            <a:r>
              <a:rPr lang="ja-JP" altLang="ja-JP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図３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14338"/>
            <a:ext cx="8786813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83973" name="テキスト ボックス 6"/>
          <p:cNvSpPr txBox="1">
            <a:spLocks noChangeArrowheads="1"/>
          </p:cNvSpPr>
          <p:nvPr/>
        </p:nvSpPr>
        <p:spPr bwMode="auto">
          <a:xfrm>
            <a:off x="234950" y="14288"/>
            <a:ext cx="1528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>
                <a:latin typeface="ＭＳ ゴシック" pitchFamily="49" charset="-128"/>
                <a:ea typeface="ＭＳ ゴシック" pitchFamily="49" charset="-128"/>
              </a:rPr>
              <a:t>【 </a:t>
            </a:r>
            <a:r>
              <a:rPr lang="ja-JP" altLang="en-US" sz="2000" b="1">
                <a:latin typeface="ＭＳ ゴシック" pitchFamily="49" charset="-128"/>
                <a:ea typeface="ＭＳ ゴシック" pitchFamily="49" charset="-128"/>
              </a:rPr>
              <a:t>図３</a:t>
            </a:r>
            <a:r>
              <a:rPr lang="en-US" altLang="ja-JP" sz="2000" b="1">
                <a:latin typeface="ＭＳ ゴシック" pitchFamily="49" charset="-128"/>
                <a:ea typeface="ＭＳ ゴシック" pitchFamily="49" charset="-128"/>
              </a:rPr>
              <a:t> 】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1438" y="3429000"/>
            <a:ext cx="8964612" cy="33131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7" grpId="0" animBg="1"/>
      <p:bldP spid="7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79388" y="188913"/>
          <a:ext cx="8785224" cy="6462712"/>
        </p:xfrm>
        <a:graphic>
          <a:graphicData uri="http://schemas.openxmlformats.org/drawingml/2006/table">
            <a:tbl>
              <a:tblPr/>
              <a:tblGrid>
                <a:gridCol w="474876"/>
                <a:gridCol w="2611824"/>
                <a:gridCol w="2611824"/>
                <a:gridCol w="3086700"/>
              </a:tblGrid>
              <a:tr h="65942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組　　織　　力　　発　　揮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9518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人　　材　　編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254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職位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室員</a:t>
                      </a:r>
                    </a:p>
                  </a:txBody>
                  <a:tcPr marL="5898" marR="5898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副室長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室長</a:t>
                      </a: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177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役割</a:t>
                      </a:r>
                    </a:p>
                  </a:txBody>
                  <a:tcPr marL="5898" marR="5898" marT="589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担当</a:t>
                      </a:r>
                    </a:p>
                  </a:txBody>
                  <a:tcPr marL="5898" marR="5898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調整・企画</a:t>
                      </a: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統括・管理運営</a:t>
                      </a:r>
                      <a:endParaRPr lang="ja-JP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5898" marR="5898" marT="5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37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職務内容</a:t>
                      </a:r>
                    </a:p>
                  </a:txBody>
                  <a:tcPr marL="5898" marR="5898" marT="5899" marB="0" vert="ea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共同実施にかかる事務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支援室の運営・企画・立案の補佐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支援室の運営・企画・立案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253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●室長の指示する事務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●室長の補佐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●支援室の総括・学校間の連絡調整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●手当認定審査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●事務の専決・代決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●事務職員の指導・助言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173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具体的行動</a:t>
                      </a:r>
                    </a:p>
                  </a:txBody>
                  <a:tcPr marL="5898" marR="5898" marT="5899" marB="0" vert="ea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①担当業務の正確・迅速な処理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②支援室員同士のコミュニケーション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③経験者からの情報収集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④共同実施への貢献意識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⑤自己意識改革</a:t>
                      </a:r>
                    </a:p>
                  </a:txBody>
                  <a:tcPr marL="5898" marR="5898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①室長の職務の補佐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②室長不在時の職務の代行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③室長と室員との連絡調整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①管理運営能力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②企画立案能力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③リーダーシップ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④信頼関係構築能力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⑤情報収集能力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⑥人材指導・育成能力</a:t>
                      </a:r>
                      <a:b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⑦外部との連絡調整</a:t>
                      </a:r>
                    </a:p>
                  </a:txBody>
                  <a:tcPr marL="5898" marR="5898" marT="5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83568" y="439253"/>
            <a:ext cx="7823553" cy="1280765"/>
          </a:xfrm>
          <a:prstGeom prst="roundRect">
            <a:avLst/>
          </a:prstGeom>
          <a:gradFill>
            <a:gsLst>
              <a:gs pos="9000">
                <a:srgbClr val="FF0000"/>
              </a:gs>
              <a:gs pos="33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rgbClr val="002060"/>
                </a:solidFill>
                <a:latin typeface="AR PなごみＰＯＰ体B" pitchFamily="50" charset="-128"/>
                <a:ea typeface="ＤＨＰ特太ゴシック体" pitchFamily="2" charset="-128"/>
              </a:rPr>
              <a:t>『</a:t>
            </a:r>
            <a:r>
              <a:rPr lang="ja-JP" altLang="en-US" sz="2800" dirty="0" smtClean="0">
                <a:solidFill>
                  <a:srgbClr val="002060"/>
                </a:solidFill>
                <a:latin typeface="AR PなごみＰＯＰ体B" pitchFamily="50" charset="-128"/>
                <a:ea typeface="ＤＨＰ特太ゴシック体" pitchFamily="2" charset="-128"/>
              </a:rPr>
              <a:t>子どもたちの豊かな育ちを保証する学校</a:t>
            </a:r>
            <a:r>
              <a:rPr lang="en-US" altLang="ja-JP" sz="2800" dirty="0" smtClean="0">
                <a:solidFill>
                  <a:srgbClr val="002060"/>
                </a:solidFill>
                <a:latin typeface="AR PなごみＰＯＰ体B" pitchFamily="50" charset="-128"/>
                <a:ea typeface="ＤＨＰ特太ゴシック体" pitchFamily="2" charset="-128"/>
              </a:rPr>
              <a:t>』</a:t>
            </a:r>
            <a:r>
              <a:rPr lang="ja-JP" altLang="en-US" sz="2800" dirty="0" smtClean="0">
                <a:solidFill>
                  <a:srgbClr val="002060"/>
                </a:solidFill>
                <a:latin typeface="AR PなごみＰＯＰ体B" pitchFamily="50" charset="-128"/>
                <a:ea typeface="ＤＨＰ特太ゴシック体" pitchFamily="2" charset="-128"/>
              </a:rPr>
              <a:t>の</a:t>
            </a:r>
            <a:endParaRPr lang="en-US" altLang="ja-JP" sz="2800" dirty="0" smtClean="0">
              <a:solidFill>
                <a:srgbClr val="002060"/>
              </a:solidFill>
              <a:latin typeface="AR PなごみＰＯＰ体B" pitchFamily="50" charset="-128"/>
              <a:ea typeface="ＤＨＰ特太ゴシック体" pitchFamily="2" charset="-128"/>
            </a:endParaRPr>
          </a:p>
          <a:p>
            <a:r>
              <a:rPr lang="ja-JP" altLang="en-US" sz="2800" dirty="0" smtClean="0">
                <a:solidFill>
                  <a:srgbClr val="002060"/>
                </a:solidFill>
                <a:latin typeface="AR PなごみＰＯＰ体B" pitchFamily="50" charset="-128"/>
                <a:ea typeface="ＤＨＰ特太ゴシック体" pitchFamily="2" charset="-128"/>
              </a:rPr>
              <a:t>円滑な運営を組織の一員として共に担う</a:t>
            </a:r>
            <a:endParaRPr kumimoji="1" lang="ja-JP" altLang="en-US" sz="2800" dirty="0">
              <a:solidFill>
                <a:srgbClr val="002060"/>
              </a:solidFill>
              <a:latin typeface="AR PなごみＰＯＰ体B" pitchFamily="50" charset="-128"/>
              <a:ea typeface="ＤＨＰ特太ゴシック体" pitchFamily="2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93632" y="3012331"/>
            <a:ext cx="8280400" cy="372903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852407" y="5949206"/>
            <a:ext cx="7632700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44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ctr" eaLnBrk="1">
              <a:defRPr/>
            </a:pPr>
            <a:r>
              <a:rPr lang="ja-JP" alt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子どもの豊かな育ちと学校運営</a:t>
            </a:r>
            <a:r>
              <a:rPr lang="ja-JP" altLang="ja-JP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の支援</a:t>
            </a: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1433432" y="5085606"/>
            <a:ext cx="625951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44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ctr" eaLnBrk="1">
              <a:defRPr/>
            </a:pPr>
            <a:r>
              <a:rPr lang="ja-JP" altLang="ja-JP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質の高い教育</a:t>
            </a:r>
            <a:r>
              <a:rPr lang="ja-JP" alt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</a:t>
            </a:r>
            <a:r>
              <a:rPr lang="ja-JP" altLang="ja-JP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保証</a:t>
            </a: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1649332" y="4148981"/>
            <a:ext cx="626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44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ctr" eaLnBrk="1">
              <a:defRPr/>
            </a:pPr>
            <a:r>
              <a:rPr lang="ja-JP" altLang="ja-JP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質の高い学校事務</a:t>
            </a:r>
            <a:r>
              <a:rPr lang="ja-JP" alt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の</a:t>
            </a:r>
            <a:r>
              <a:rPr lang="ja-JP" altLang="ja-JP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提供</a:t>
            </a:r>
          </a:p>
        </p:txBody>
      </p:sp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2220832" y="3269506"/>
            <a:ext cx="504031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pitchFamily="50" charset="-128"/>
              </a:defRPr>
            </a:lvl9pPr>
          </a:lstStyle>
          <a:p>
            <a:pPr algn="ctr" eaLnBrk="1">
              <a:defRPr/>
            </a:pPr>
            <a:r>
              <a:rPr lang="ja-JP" altLang="ja-JP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学校事務職員の資質向上</a:t>
            </a:r>
          </a:p>
        </p:txBody>
      </p:sp>
      <p:sp>
        <p:nvSpPr>
          <p:cNvPr id="14" name="下矢印 13"/>
          <p:cNvSpPr/>
          <p:nvPr/>
        </p:nvSpPr>
        <p:spPr>
          <a:xfrm>
            <a:off x="4236957" y="3925242"/>
            <a:ext cx="720725" cy="223838"/>
          </a:xfrm>
          <a:prstGeom prst="down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3000">
                <a:srgbClr val="FFFF00"/>
              </a:gs>
              <a:gs pos="0">
                <a:schemeClr val="bg2">
                  <a:lumMod val="75000"/>
                </a:schemeClr>
              </a:gs>
              <a:gs pos="30000">
                <a:schemeClr val="bg2">
                  <a:lumMod val="75000"/>
                </a:schemeClr>
              </a:gs>
              <a:gs pos="0">
                <a:schemeClr val="bg2">
                  <a:lumMod val="75000"/>
                </a:schemeClr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4236957" y="4790331"/>
            <a:ext cx="720725" cy="222250"/>
          </a:xfrm>
          <a:prstGeom prst="down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3000">
                <a:srgbClr val="FFFF00"/>
              </a:gs>
              <a:gs pos="0">
                <a:schemeClr val="bg2">
                  <a:lumMod val="75000"/>
                </a:schemeClr>
              </a:gs>
              <a:gs pos="30000">
                <a:schemeClr val="bg2">
                  <a:lumMod val="75000"/>
                </a:schemeClr>
              </a:gs>
              <a:gs pos="0">
                <a:schemeClr val="bg2">
                  <a:lumMod val="75000"/>
                </a:schemeClr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4236957" y="5725368"/>
            <a:ext cx="720725" cy="223838"/>
          </a:xfrm>
          <a:prstGeom prst="down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3000">
                <a:srgbClr val="FFFF00"/>
              </a:gs>
              <a:gs pos="0">
                <a:schemeClr val="bg2">
                  <a:lumMod val="75000"/>
                </a:schemeClr>
              </a:gs>
              <a:gs pos="30000">
                <a:schemeClr val="bg2">
                  <a:lumMod val="75000"/>
                </a:schemeClr>
              </a:gs>
              <a:gs pos="0">
                <a:schemeClr val="bg2">
                  <a:lumMod val="75000"/>
                </a:schemeClr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927161" y="2001034"/>
            <a:ext cx="3272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そのためには</a:t>
            </a:r>
            <a:endParaRPr lang="ja-JP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1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07950" y="115888"/>
          <a:ext cx="8928099" cy="6688137"/>
        </p:xfrm>
        <a:graphic>
          <a:graphicData uri="http://schemas.openxmlformats.org/drawingml/2006/table">
            <a:tbl>
              <a:tblPr/>
              <a:tblGrid>
                <a:gridCol w="457852"/>
                <a:gridCol w="2061982"/>
                <a:gridCol w="2088232"/>
                <a:gridCol w="2016224"/>
                <a:gridCol w="2303809"/>
              </a:tblGrid>
              <a:tr h="35978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組　　織　　力　　発　　揮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5711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シ　ス　テ　ム　編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39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ｷｰﾜｰﾄﾞ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組織マネジメント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室長の責任と権限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連携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研修・支援制度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64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自己組織力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今後の法令等の整備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外部との連携・協力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任命権者・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設置者</a:t>
                      </a:r>
                      <a:endParaRPr lang="en-US" altLang="ja-JP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ctr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・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事務研による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1209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具体的行動</a:t>
                      </a:r>
                    </a:p>
                  </a:txBody>
                  <a:tcPr marL="0" marR="0" marT="0" marB="0" vert="ea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</a:t>
                      </a:r>
                      <a:r>
                        <a:rPr lang="en-US" altLang="ja-JP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PLAN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中期・今年の目標設定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◆具体的実行計画策定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◆協議会へ提案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</a:t>
                      </a:r>
                      <a:r>
                        <a:rPr lang="en-US" altLang="ja-JP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DO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役割分担と協議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◆財務・情報を活用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</a:t>
                      </a:r>
                      <a:r>
                        <a:rPr lang="en-US" altLang="ja-JP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CHECK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進捗状況の確認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◆外部者の評価と助言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◆計画の見直し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◆自己評価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</a:t>
                      </a:r>
                      <a:r>
                        <a:rPr lang="en-US" altLang="ja-JP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ACTION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改善策と次年度計画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◆協議会への報告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◆中期計画の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見直し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①県費事務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◆給与情報入力検索の</a:t>
                      </a:r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PC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設置</a:t>
                      </a:r>
                      <a:endParaRPr lang="en-US" altLang="ja-JP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当初旅費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予算の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配分要望と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調整が出来るシステム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②市町費事務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◆予算についての専決権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◆支援室予算の編成・執行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◆中長期予算策定への参画</a:t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◆校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納金監査を職務に規定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③人事など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◆支援室員の人事配置についての事前ヒアリング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ＤＦ特太ゴシック体" pitchFamily="1" charset="-128"/>
                        </a:rPr>
                        <a:t>室長</a:t>
                      </a:r>
                      <a:endParaRPr lang="en-US" altLang="ja-JP" sz="2000" b="0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ＤＦ特太ゴシック体" pitchFamily="1" charset="-128"/>
                      </a:endParaRPr>
                    </a:p>
                    <a:p>
                      <a:pPr algn="l" fontAlgn="t"/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①地教委、校長会・教頭会代表との連携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②保護者・地元との連携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endParaRPr lang="en-US" altLang="ja-JP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endParaRPr lang="en-US" altLang="ja-JP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ctr" fontAlgn="t"/>
                      <a:r>
                        <a:rPr lang="ja-JP" alt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ＤＦ特太ゴシック体" pitchFamily="1" charset="-128"/>
                        </a:rPr>
                        <a:t>統括事務長</a:t>
                      </a:r>
                      <a:endParaRPr lang="en-US" altLang="ja-JP" sz="2000" b="0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ＤＦ特太ゴシック体" pitchFamily="1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③地域内支援室間の連携、全県的な連携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④県教委と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の連携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①研修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◆階層別研修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・支援室によるＯＪＴ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・地域別の支援室連携研修　　　　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・職階別研修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・採用一元化対策など　　　　　　　　　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・教育センター講座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◆能力開発研修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・専門性向上研修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・自己啓発研修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②支援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/>
                      </a:r>
                      <a:b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</a:br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◆事務長会の支援と協力体制整備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◆人材育成システムの構築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◆「事務指導主事」等の設置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l" fontAlgn="t"/>
                      <a:r>
                        <a:rPr lang="ja-JP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◆設置者による支援</a:t>
                      </a:r>
                      <a:endParaRPr lang="ja-JP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6287" name="Line 128"/>
          <p:cNvSpPr>
            <a:spLocks noChangeShapeType="1"/>
          </p:cNvSpPr>
          <p:nvPr/>
        </p:nvSpPr>
        <p:spPr bwMode="auto">
          <a:xfrm>
            <a:off x="16857663" y="112950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07950" y="188913"/>
          <a:ext cx="8928100" cy="6488113"/>
        </p:xfrm>
        <a:graphic>
          <a:graphicData uri="http://schemas.openxmlformats.org/drawingml/2006/table">
            <a:tbl>
              <a:tblPr/>
              <a:tblGrid>
                <a:gridCol w="817563"/>
                <a:gridCol w="1050925"/>
                <a:gridCol w="1401762"/>
                <a:gridCol w="350838"/>
                <a:gridCol w="582612"/>
                <a:gridCol w="403225"/>
                <a:gridCol w="700088"/>
                <a:gridCol w="701675"/>
                <a:gridCol w="466725"/>
                <a:gridCol w="584200"/>
                <a:gridCol w="350837"/>
                <a:gridCol w="1517650"/>
              </a:tblGrid>
              <a:tr h="71755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組　　織　　力　　進　　化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1755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ス　テ　ー　ジ　ア　ッ　プ　編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3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ステージ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キーワード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具　　体　　的　　行　　動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35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学校運営支援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①課題の共有と組織的対応策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②課題解決・目標達成のための連携強化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③迅速な情報発信と積極的取組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④地域と共に学校をつくる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6075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　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292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教授活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動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支援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①ニーズの把握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②教員のサポート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ICT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化による校務の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サポート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6075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　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E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学校事務力向上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①効率化と連携強化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②事務の平準化と標準化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③バックアップ体制の構築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④意識と資質向上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⑤職務標準表の具現化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上矢印 4"/>
          <p:cNvSpPr/>
          <p:nvPr/>
        </p:nvSpPr>
        <p:spPr>
          <a:xfrm>
            <a:off x="12496800" y="8007350"/>
            <a:ext cx="528638" cy="274638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上矢印 5"/>
          <p:cNvSpPr/>
          <p:nvPr/>
        </p:nvSpPr>
        <p:spPr>
          <a:xfrm>
            <a:off x="12468225" y="6454775"/>
            <a:ext cx="447675" cy="312738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上矢印 7"/>
          <p:cNvSpPr/>
          <p:nvPr/>
        </p:nvSpPr>
        <p:spPr>
          <a:xfrm>
            <a:off x="4500563" y="3717925"/>
            <a:ext cx="503237" cy="215900"/>
          </a:xfrm>
          <a:prstGeom prst="upArrow">
            <a:avLst/>
          </a:prstGeom>
          <a:gradFill>
            <a:gsLst>
              <a:gs pos="19000">
                <a:srgbClr val="FFBABA"/>
              </a:gs>
              <a:gs pos="0">
                <a:schemeClr val="bg1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上矢印 8"/>
          <p:cNvSpPr/>
          <p:nvPr/>
        </p:nvSpPr>
        <p:spPr>
          <a:xfrm>
            <a:off x="4500563" y="5300663"/>
            <a:ext cx="503237" cy="215900"/>
          </a:xfrm>
          <a:prstGeom prst="upArrow">
            <a:avLst/>
          </a:prstGeom>
          <a:gradFill>
            <a:gsLst>
              <a:gs pos="19000">
                <a:srgbClr val="FFBABA"/>
              </a:gs>
              <a:gs pos="0">
                <a:schemeClr val="bg1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07950" y="5589588"/>
            <a:ext cx="8964613" cy="10795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07950" y="4005263"/>
            <a:ext cx="8964613" cy="12239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08396" y="2276475"/>
            <a:ext cx="8928100" cy="13414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横巻き 14"/>
          <p:cNvSpPr/>
          <p:nvPr/>
        </p:nvSpPr>
        <p:spPr>
          <a:xfrm>
            <a:off x="395288" y="476250"/>
            <a:ext cx="6200775" cy="1004888"/>
          </a:xfrm>
          <a:prstGeom prst="horizontalScroll">
            <a:avLst/>
          </a:prstGeom>
          <a:gradFill>
            <a:gsLst>
              <a:gs pos="0">
                <a:srgbClr val="FF0000"/>
              </a:gs>
              <a:gs pos="48000">
                <a:srgbClr val="FFFF66"/>
              </a:gs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ステージ１（学校事務力の向上）</a:t>
            </a:r>
            <a:endParaRPr lang="ja-JP" altLang="en-US" sz="2800" b="1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4822" name="正方形/長方形 16"/>
          <p:cNvSpPr>
            <a:spLocks noChangeArrowheads="1"/>
          </p:cNvSpPr>
          <p:nvPr/>
        </p:nvSpPr>
        <p:spPr bwMode="auto">
          <a:xfrm>
            <a:off x="708025" y="1484313"/>
            <a:ext cx="7518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①</a:t>
            </a:r>
            <a:r>
              <a:rPr lang="ja-JP" altLang="en-US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事務の</a:t>
            </a:r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効率化と</a:t>
            </a:r>
            <a:r>
              <a:rPr lang="ja-JP" altLang="en-US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支援室の</a:t>
            </a:r>
            <a:endParaRPr lang="en-US" altLang="ja-JP" sz="3800" b="1">
              <a:solidFill>
                <a:srgbClr val="7030A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システム整備</a:t>
            </a:r>
            <a:endParaRPr lang="ja-JP" altLang="ja-JP" sz="3800" b="1">
              <a:solidFill>
                <a:srgbClr val="7030A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762000" y="2924175"/>
            <a:ext cx="7993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役割分担や担当制により効率化を図る。</a:t>
            </a: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755650" y="4076700"/>
            <a:ext cx="7472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データ・情報の処理と管理の一元化</a:t>
            </a:r>
            <a:endParaRPr lang="ja-JP" altLang="en-US" sz="3200" b="1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755650" y="5287963"/>
            <a:ext cx="79994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システム開発・導入や</a:t>
            </a:r>
            <a:r>
              <a:rPr lang="ja-JP" altLang="en-US" sz="3200" b="1">
                <a:solidFill>
                  <a:srgbClr val="002060"/>
                </a:solidFill>
              </a:rPr>
              <a:t>ＩＣＴ</a:t>
            </a:r>
            <a:r>
              <a:rPr lang="ja-JP" altLang="ja-JP" sz="3200" b="1">
                <a:solidFill>
                  <a:srgbClr val="002060"/>
                </a:solidFill>
              </a:rPr>
              <a:t>機器整備の協議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を市町教育委員会・県教育委員会と進め</a:t>
            </a:r>
            <a:r>
              <a:rPr lang="ja-JP" altLang="en-US" sz="3200" b="1">
                <a:solidFill>
                  <a:srgbClr val="002060"/>
                </a:solidFill>
              </a:rPr>
              <a:t>る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5220072" y="44624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822" grpId="0"/>
      <p:bldP spid="2" grpId="0"/>
      <p:bldP spid="3" grpId="0"/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34823" name="正方形/長方形 17"/>
          <p:cNvSpPr>
            <a:spLocks noChangeArrowheads="1"/>
          </p:cNvSpPr>
          <p:nvPr/>
        </p:nvSpPr>
        <p:spPr bwMode="auto">
          <a:xfrm>
            <a:off x="693738" y="1889125"/>
            <a:ext cx="5562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②事務の平準化と標準化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220072" y="128737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900113" y="3132138"/>
            <a:ext cx="7488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事務量の違いを、役割配分で解消</a:t>
            </a:r>
            <a:r>
              <a:rPr lang="ja-JP" altLang="en-US" sz="3200" b="1">
                <a:solidFill>
                  <a:srgbClr val="002060"/>
                </a:solidFill>
              </a:rPr>
              <a:t>する。</a:t>
            </a:r>
            <a:endParaRPr lang="en-US" altLang="ja-JP" sz="3200" b="1">
              <a:solidFill>
                <a:srgbClr val="002060"/>
              </a:solidFill>
            </a:endParaRP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827088" y="4881563"/>
            <a:ext cx="84248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市町間での相違を解消するため、</a:t>
            </a:r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マニュ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　</a:t>
            </a:r>
            <a:r>
              <a:rPr lang="ja-JP" altLang="ja-JP" sz="3200" b="1">
                <a:solidFill>
                  <a:srgbClr val="002060"/>
                </a:solidFill>
              </a:rPr>
              <a:t>アルを作成し、市町間で共有する</a:t>
            </a:r>
            <a:r>
              <a:rPr lang="ja-JP" altLang="en-US" sz="3200" b="1">
                <a:solidFill>
                  <a:srgbClr val="002060"/>
                </a:solidFill>
              </a:rPr>
              <a:t>。</a:t>
            </a:r>
            <a:endParaRPr lang="en-US" altLang="ja-JP" sz="3200" b="1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987675" y="3644900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ＤＨＰ特太ゴシック体" pitchFamily="2" charset="-128"/>
              </a:rPr>
              <a:t>平準化</a:t>
            </a: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2987675" y="5889625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ＤＨＰ特太ゴシック体" pitchFamily="2" charset="-128"/>
              </a:rPr>
              <a:t>標準化</a:t>
            </a:r>
          </a:p>
        </p:txBody>
      </p:sp>
      <p:sp>
        <p:nvSpPr>
          <p:cNvPr id="16" name="横巻き 15"/>
          <p:cNvSpPr/>
          <p:nvPr/>
        </p:nvSpPr>
        <p:spPr>
          <a:xfrm>
            <a:off x="374650" y="708025"/>
            <a:ext cx="6200775" cy="1004888"/>
          </a:xfrm>
          <a:prstGeom prst="horizontalScroll">
            <a:avLst/>
          </a:prstGeom>
          <a:gradFill>
            <a:gsLst>
              <a:gs pos="0">
                <a:srgbClr val="FF0000"/>
              </a:gs>
              <a:gs pos="48000">
                <a:srgbClr val="FFFF66"/>
              </a:gs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ステージ１（学校事務力の向上）</a:t>
            </a:r>
            <a:endParaRPr lang="ja-JP" altLang="en-US" sz="2800" b="1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2" grpId="0"/>
      <p:bldP spid="3" grpId="0"/>
      <p:bldP spid="4" grpId="0"/>
      <p:bldP spid="14" grpId="0"/>
      <p:bldP spid="1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34824" name="正方形/長方形 18"/>
          <p:cNvSpPr>
            <a:spLocks noChangeArrowheads="1"/>
          </p:cNvSpPr>
          <p:nvPr/>
        </p:nvSpPr>
        <p:spPr bwMode="auto">
          <a:xfrm>
            <a:off x="468313" y="1744663"/>
            <a:ext cx="6051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③バックアップ体制の構築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220072" y="128737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468313" y="2784475"/>
            <a:ext cx="8496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◆学校事務職員不在時や</a:t>
            </a:r>
            <a:r>
              <a:rPr lang="ja-JP" altLang="ja-JP" sz="3200" b="1">
                <a:solidFill>
                  <a:srgbClr val="002060"/>
                </a:solidFill>
              </a:rPr>
              <a:t>臨任職員</a:t>
            </a:r>
            <a:r>
              <a:rPr lang="ja-JP" altLang="en-US" sz="3200" b="1">
                <a:solidFill>
                  <a:srgbClr val="002060"/>
                </a:solidFill>
              </a:rPr>
              <a:t>・</a:t>
            </a:r>
            <a:r>
              <a:rPr lang="ja-JP" altLang="ja-JP" sz="3200" b="1">
                <a:solidFill>
                  <a:srgbClr val="002060"/>
                </a:solidFill>
              </a:rPr>
              <a:t>新採者・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若年職員在籍校</a:t>
            </a:r>
            <a:r>
              <a:rPr lang="ja-JP" altLang="en-US" sz="3200" b="1">
                <a:solidFill>
                  <a:srgbClr val="002060"/>
                </a:solidFill>
              </a:rPr>
              <a:t>の</a:t>
            </a:r>
            <a:r>
              <a:rPr lang="ja-JP" altLang="ja-JP" sz="3200" b="1">
                <a:solidFill>
                  <a:srgbClr val="002060"/>
                </a:solidFill>
              </a:rPr>
              <a:t>バックアップ体制</a:t>
            </a: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468313" y="4500563"/>
            <a:ext cx="820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支援室内全学校の事務処理能力の底上げ</a:t>
            </a:r>
            <a:endParaRPr lang="ja-JP" altLang="en-US" sz="3200" b="1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468313" y="5808663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経験年数の浅い職員</a:t>
            </a:r>
            <a:r>
              <a:rPr lang="ja-JP" altLang="en-US" sz="3200" b="1">
                <a:solidFill>
                  <a:srgbClr val="002060"/>
                </a:solidFill>
              </a:rPr>
              <a:t>への</a:t>
            </a:r>
            <a:r>
              <a:rPr lang="ja-JP" altLang="ja-JP" sz="3200" b="1">
                <a:solidFill>
                  <a:srgbClr val="002060"/>
                </a:solidFill>
              </a:rPr>
              <a:t>研修計画</a:t>
            </a:r>
            <a:r>
              <a:rPr lang="ja-JP" altLang="en-US" sz="3200" b="1">
                <a:solidFill>
                  <a:srgbClr val="002060"/>
                </a:solidFill>
              </a:rPr>
              <a:t>及び</a:t>
            </a:r>
            <a:r>
              <a:rPr lang="ja-JP" altLang="ja-JP" sz="3200" b="1">
                <a:solidFill>
                  <a:srgbClr val="002060"/>
                </a:solidFill>
              </a:rPr>
              <a:t>育成</a:t>
            </a:r>
          </a:p>
        </p:txBody>
      </p:sp>
      <p:sp>
        <p:nvSpPr>
          <p:cNvPr id="12" name="横巻き 11"/>
          <p:cNvSpPr/>
          <p:nvPr/>
        </p:nvSpPr>
        <p:spPr>
          <a:xfrm>
            <a:off x="374650" y="620713"/>
            <a:ext cx="6200775" cy="1004887"/>
          </a:xfrm>
          <a:prstGeom prst="horizontalScroll">
            <a:avLst/>
          </a:prstGeom>
          <a:gradFill>
            <a:gsLst>
              <a:gs pos="0">
                <a:srgbClr val="FF0000"/>
              </a:gs>
              <a:gs pos="48000">
                <a:srgbClr val="FFFF66"/>
              </a:gs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ステージ１（学校事務力の向上）</a:t>
            </a:r>
            <a:endParaRPr lang="ja-JP" altLang="en-US" sz="2800" b="1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2" grpId="0"/>
      <p:bldP spid="3" grpId="0"/>
      <p:bldP spid="4" grpId="0"/>
      <p:bldP spid="1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34825" name="正方形/長方形 19"/>
          <p:cNvSpPr>
            <a:spLocks noChangeArrowheads="1"/>
          </p:cNvSpPr>
          <p:nvPr/>
        </p:nvSpPr>
        <p:spPr bwMode="auto">
          <a:xfrm>
            <a:off x="539750" y="1844675"/>
            <a:ext cx="50736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④意識改革と資質向上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220072" y="128737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  <p:sp>
        <p:nvSpPr>
          <p:cNvPr id="9" name="横巻き 8"/>
          <p:cNvSpPr/>
          <p:nvPr/>
        </p:nvSpPr>
        <p:spPr>
          <a:xfrm>
            <a:off x="374650" y="620713"/>
            <a:ext cx="6200775" cy="1004887"/>
          </a:xfrm>
          <a:prstGeom prst="horizontalScroll">
            <a:avLst/>
          </a:prstGeom>
          <a:gradFill>
            <a:gsLst>
              <a:gs pos="0">
                <a:srgbClr val="FF0000"/>
              </a:gs>
              <a:gs pos="48000">
                <a:srgbClr val="FFFF66"/>
              </a:gs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ステージ１（学校事務力の向上）</a:t>
            </a:r>
            <a:endParaRPr lang="ja-JP" altLang="en-US" sz="2800" b="1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468313" y="4019550"/>
            <a:ext cx="828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支援室内外</a:t>
            </a:r>
            <a:r>
              <a:rPr lang="ja-JP" altLang="en-US" sz="3200" b="1">
                <a:solidFill>
                  <a:srgbClr val="002060"/>
                </a:solidFill>
              </a:rPr>
              <a:t>で室員間の</a:t>
            </a:r>
            <a:r>
              <a:rPr lang="ja-JP" altLang="ja-JP" sz="3200" b="1">
                <a:solidFill>
                  <a:srgbClr val="002060"/>
                </a:solidFill>
              </a:rPr>
              <a:t>横の繋がりを広げ</a:t>
            </a:r>
            <a:r>
              <a:rPr lang="ja-JP" altLang="en-US" sz="3200" b="1">
                <a:solidFill>
                  <a:srgbClr val="002060"/>
                </a:solidFill>
              </a:rPr>
              <a:t>、　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問題意識を持って業務に取り組み</a:t>
            </a:r>
            <a:r>
              <a:rPr lang="ja-JP" altLang="ja-JP" sz="3200" b="1">
                <a:solidFill>
                  <a:srgbClr val="002060"/>
                </a:solidFill>
              </a:rPr>
              <a:t>意識改革を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進める</a:t>
            </a:r>
            <a:r>
              <a:rPr lang="ja-JP" altLang="en-US" sz="3200" b="1">
                <a:solidFill>
                  <a:srgbClr val="002060"/>
                </a:solidFill>
              </a:rPr>
              <a:t>。</a:t>
            </a: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468313" y="5735638"/>
            <a:ext cx="8280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室長・副室長などが若年者を指導・支援</a:t>
            </a:r>
            <a:r>
              <a:rPr lang="ja-JP" altLang="en-US" sz="3200" b="1">
                <a:solidFill>
                  <a:srgbClr val="002060"/>
                </a:solidFill>
              </a:rPr>
              <a:t>し、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縦の関係強化によ</a:t>
            </a:r>
            <a:r>
              <a:rPr lang="ja-JP" altLang="en-US" sz="3200" b="1">
                <a:solidFill>
                  <a:srgbClr val="002060"/>
                </a:solidFill>
              </a:rPr>
              <a:t>る</a:t>
            </a:r>
            <a:r>
              <a:rPr lang="ja-JP" altLang="ja-JP" sz="3200" b="1">
                <a:solidFill>
                  <a:srgbClr val="002060"/>
                </a:solidFill>
              </a:rPr>
              <a:t>資質向上</a:t>
            </a:r>
            <a:r>
              <a:rPr lang="ja-JP" altLang="en-US" sz="3200" b="1">
                <a:solidFill>
                  <a:srgbClr val="002060"/>
                </a:solidFill>
              </a:rPr>
              <a:t>を図る</a:t>
            </a:r>
            <a:r>
              <a:rPr lang="ja-JP" altLang="ja-JP" sz="3200" b="1">
                <a:solidFill>
                  <a:srgbClr val="002060"/>
                </a:solidFill>
              </a:rPr>
              <a:t>。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468313" y="2636838"/>
            <a:ext cx="8675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FF0000"/>
                </a:solidFill>
              </a:rPr>
              <a:t>◆事務職員制度を取り巻く急激な変化に向き合</a:t>
            </a:r>
            <a:endParaRPr lang="en-US" altLang="ja-JP" sz="3200" b="1">
              <a:solidFill>
                <a:srgbClr val="FF0000"/>
              </a:solidFill>
            </a:endParaRPr>
          </a:p>
          <a:p>
            <a:r>
              <a:rPr lang="ja-JP" altLang="en-US" sz="3200" b="1">
                <a:solidFill>
                  <a:srgbClr val="FF0000"/>
                </a:solidFill>
              </a:rPr>
              <a:t>　い、前例にとらわれない改革意識を持つ。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9" grpId="0" animBg="1"/>
      <p:bldP spid="2" grpId="0"/>
      <p:bldP spid="3" grpId="0"/>
      <p:bldP spid="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ChangeArrowheads="1"/>
          </p:cNvSpPr>
          <p:nvPr/>
        </p:nvSpPr>
        <p:spPr bwMode="auto">
          <a:xfrm>
            <a:off x="2670175" y="307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ja-JP">
              <a:latin typeface="Arial" charset="0"/>
            </a:endParaRPr>
          </a:p>
        </p:txBody>
      </p:sp>
      <p:sp>
        <p:nvSpPr>
          <p:cNvPr id="34826" name="正方形/長方形 20"/>
          <p:cNvSpPr>
            <a:spLocks noChangeArrowheads="1"/>
          </p:cNvSpPr>
          <p:nvPr/>
        </p:nvSpPr>
        <p:spPr bwMode="auto">
          <a:xfrm>
            <a:off x="650875" y="2319338"/>
            <a:ext cx="65405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ja-JP" sz="3800" b="1" dirty="0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⑤</a:t>
            </a:r>
            <a:r>
              <a:rPr lang="ja-JP" altLang="en-US" sz="3800" b="1" dirty="0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標準的</a:t>
            </a:r>
            <a:r>
              <a:rPr lang="ja-JP" altLang="ja-JP" sz="3800" b="1" dirty="0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職務</a:t>
            </a:r>
            <a:r>
              <a:rPr lang="ja-JP" altLang="en-US" sz="3800" b="1" dirty="0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一覧</a:t>
            </a:r>
            <a:r>
              <a:rPr lang="ja-JP" altLang="ja-JP" sz="3800" b="1" dirty="0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表の具現化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220072" y="201216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  <p:sp>
        <p:nvSpPr>
          <p:cNvPr id="9" name="横巻き 8"/>
          <p:cNvSpPr/>
          <p:nvPr/>
        </p:nvSpPr>
        <p:spPr>
          <a:xfrm>
            <a:off x="374650" y="693738"/>
            <a:ext cx="6200775" cy="1004887"/>
          </a:xfrm>
          <a:prstGeom prst="horizontalScroll">
            <a:avLst/>
          </a:prstGeom>
          <a:gradFill>
            <a:gsLst>
              <a:gs pos="0">
                <a:srgbClr val="FF0000"/>
              </a:gs>
              <a:gs pos="48000">
                <a:srgbClr val="FFFF66"/>
              </a:gs>
              <a:gs pos="0">
                <a:schemeClr val="bg1"/>
              </a:gs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ステージ１（学校事務力の向上）</a:t>
            </a:r>
            <a:endParaRPr lang="ja-JP" altLang="en-US" sz="2800" b="1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539750" y="4005263"/>
            <a:ext cx="84248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学校規模や経験年数等により取り組め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なかった標準的職務一覧表の職務について、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共同実施を利用して具現化</a:t>
            </a:r>
            <a:r>
              <a:rPr lang="ja-JP" altLang="en-US" sz="3200" b="1">
                <a:solidFill>
                  <a:srgbClr val="002060"/>
                </a:solidFill>
              </a:rPr>
              <a:t>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9" grpId="0" animBg="1"/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横巻き 14"/>
          <p:cNvSpPr/>
          <p:nvPr/>
        </p:nvSpPr>
        <p:spPr>
          <a:xfrm>
            <a:off x="250825" y="608013"/>
            <a:ext cx="7275513" cy="1089025"/>
          </a:xfrm>
          <a:prstGeom prst="horizontalScroll">
            <a:avLst/>
          </a:prstGeom>
          <a:gradFill>
            <a:gsLst>
              <a:gs pos="25000">
                <a:srgbClr val="969EBC"/>
              </a:gs>
              <a:gs pos="0">
                <a:schemeClr val="bg1"/>
              </a:gs>
              <a:gs pos="7000">
                <a:srgbClr val="E3E6F2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ステージ２　（教員と教授活動の支援）</a:t>
            </a:r>
            <a:endParaRPr lang="ja-JP" altLang="en-US" sz="2800" b="1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4824" name="正方形/長方形 18"/>
          <p:cNvSpPr>
            <a:spLocks noChangeArrowheads="1"/>
          </p:cNvSpPr>
          <p:nvPr/>
        </p:nvSpPr>
        <p:spPr bwMode="auto">
          <a:xfrm>
            <a:off x="533400" y="1773238"/>
            <a:ext cx="3606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3800" b="1" dirty="0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①</a:t>
            </a:r>
            <a:r>
              <a:rPr lang="ja-JP" altLang="ja-JP" sz="3800" b="1" dirty="0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ニーズの把握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220072" y="44624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512763" y="3000375"/>
            <a:ext cx="8451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管理職や教員が必要としている人・物・情報・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システムなどについて</a:t>
            </a:r>
            <a:r>
              <a:rPr lang="ja-JP" altLang="en-US" sz="3200" b="1">
                <a:solidFill>
                  <a:srgbClr val="002060"/>
                </a:solidFill>
              </a:rPr>
              <a:t>情報収集を行い、</a:t>
            </a:r>
            <a:r>
              <a:rPr lang="ja-JP" altLang="en-US" sz="3200" b="1">
                <a:solidFill>
                  <a:srgbClr val="FF0000"/>
                </a:solidFill>
              </a:rPr>
              <a:t>的確</a:t>
            </a:r>
            <a:endParaRPr lang="en-US" altLang="ja-JP" sz="3200" b="1">
              <a:solidFill>
                <a:srgbClr val="FF0000"/>
              </a:solidFill>
            </a:endParaRPr>
          </a:p>
          <a:p>
            <a:r>
              <a:rPr lang="ja-JP" altLang="en-US" sz="3200" b="1">
                <a:solidFill>
                  <a:srgbClr val="FF0000"/>
                </a:solidFill>
              </a:rPr>
              <a:t>　に</a:t>
            </a:r>
            <a:r>
              <a:rPr lang="ja-JP" altLang="en-US" sz="3200" b="1">
                <a:solidFill>
                  <a:srgbClr val="002060"/>
                </a:solidFill>
              </a:rPr>
              <a:t>提供する</a:t>
            </a:r>
            <a:endParaRPr lang="ja-JP" altLang="ja-JP" sz="3200" b="1">
              <a:solidFill>
                <a:srgbClr val="002060"/>
              </a:solidFill>
            </a:endParaRP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512763" y="4941888"/>
            <a:ext cx="86312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en-US" sz="3200" b="1">
                <a:solidFill>
                  <a:srgbClr val="FF0000"/>
                </a:solidFill>
              </a:rPr>
              <a:t>事務負担軽減など</a:t>
            </a:r>
            <a:r>
              <a:rPr lang="ja-JP" altLang="en-US" sz="3200" b="1">
                <a:solidFill>
                  <a:srgbClr val="002060"/>
                </a:solidFill>
              </a:rPr>
              <a:t>の</a:t>
            </a:r>
            <a:r>
              <a:rPr lang="ja-JP" altLang="ja-JP" sz="3200" b="1">
                <a:solidFill>
                  <a:srgbClr val="002060"/>
                </a:solidFill>
              </a:rPr>
              <a:t>教員等のニーズを把握し、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en-US" sz="3200" b="1">
                <a:solidFill>
                  <a:srgbClr val="FF0000"/>
                </a:solidFill>
              </a:rPr>
              <a:t>その改善策を計画する</a:t>
            </a:r>
            <a:r>
              <a:rPr lang="en-US" altLang="ja-JP" sz="3200" b="1">
                <a:solidFill>
                  <a:srgbClr val="002060"/>
                </a:solidFill>
              </a:rPr>
              <a:t> </a:t>
            </a:r>
            <a:endParaRPr lang="ja-JP" altLang="ja-JP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824" grpId="0"/>
      <p:bldP spid="2" grpId="0"/>
      <p:bldP spid="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横巻き 14"/>
          <p:cNvSpPr/>
          <p:nvPr/>
        </p:nvSpPr>
        <p:spPr>
          <a:xfrm>
            <a:off x="250825" y="608013"/>
            <a:ext cx="7275513" cy="1089025"/>
          </a:xfrm>
          <a:prstGeom prst="horizontalScroll">
            <a:avLst/>
          </a:prstGeom>
          <a:gradFill>
            <a:gsLst>
              <a:gs pos="30000">
                <a:srgbClr val="8E96B6"/>
              </a:gs>
              <a:gs pos="0">
                <a:schemeClr val="bg1"/>
              </a:gs>
              <a:gs pos="7000">
                <a:srgbClr val="E3E6F2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ステージ２　（教員と教授活動の支援）</a:t>
            </a:r>
            <a:endParaRPr lang="ja-JP" altLang="en-US" sz="2800" b="1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4822" name="正方形/長方形 16"/>
          <p:cNvSpPr>
            <a:spLocks noChangeArrowheads="1"/>
          </p:cNvSpPr>
          <p:nvPr/>
        </p:nvSpPr>
        <p:spPr bwMode="auto">
          <a:xfrm>
            <a:off x="395288" y="2016125"/>
            <a:ext cx="40957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3800" b="1" dirty="0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②</a:t>
            </a:r>
            <a:r>
              <a:rPr lang="ja-JP" altLang="ja-JP" sz="3800" b="1" dirty="0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教員のサポート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220072" y="44624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468313" y="2997200"/>
            <a:ext cx="8531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◆共同実施の活用による協働や事務移管により、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教員の事務負担軽減となる</a:t>
            </a:r>
            <a:r>
              <a:rPr lang="ja-JP" altLang="en-US" sz="3200" b="1">
                <a:solidFill>
                  <a:srgbClr val="FF0000"/>
                </a:solidFill>
              </a:rPr>
              <a:t>改善策を効果的に</a:t>
            </a:r>
            <a:endParaRPr lang="en-US" altLang="ja-JP" sz="3200" b="1">
              <a:solidFill>
                <a:srgbClr val="FF0000"/>
              </a:solidFill>
            </a:endParaRPr>
          </a:p>
          <a:p>
            <a:r>
              <a:rPr lang="ja-JP" altLang="en-US" sz="3200" b="1">
                <a:solidFill>
                  <a:srgbClr val="FF0000"/>
                </a:solidFill>
              </a:rPr>
              <a:t>　実行する</a:t>
            </a:r>
            <a:endParaRPr lang="ja-JP" altLang="ja-JP" sz="3200" b="1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468313" y="4811713"/>
            <a:ext cx="83518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教員との連携を強め、総務事務、学校会計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事務、学務事務、生徒情報管理など、必要性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の高いものから取り組む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822" grpId="0"/>
      <p:bldP spid="2" grpId="0"/>
      <p:bldP spid="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横巻き 14"/>
          <p:cNvSpPr/>
          <p:nvPr/>
        </p:nvSpPr>
        <p:spPr>
          <a:xfrm>
            <a:off x="250825" y="608013"/>
            <a:ext cx="7275513" cy="1089025"/>
          </a:xfrm>
          <a:prstGeom prst="horizontalScroll">
            <a:avLst/>
          </a:prstGeom>
          <a:gradFill>
            <a:gsLst>
              <a:gs pos="28000">
                <a:srgbClr val="8891B2"/>
              </a:gs>
              <a:gs pos="0">
                <a:schemeClr val="bg1"/>
              </a:gs>
              <a:gs pos="7000">
                <a:srgbClr val="E3E6F2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800" b="1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ステージ２　（教員と教授活動の支援）</a:t>
            </a:r>
            <a:endParaRPr lang="ja-JP" altLang="en-US" sz="2800" b="1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4823" name="正方形/長方形 17"/>
          <p:cNvSpPr>
            <a:spLocks noChangeArrowheads="1"/>
          </p:cNvSpPr>
          <p:nvPr/>
        </p:nvSpPr>
        <p:spPr bwMode="auto">
          <a:xfrm>
            <a:off x="334963" y="1844675"/>
            <a:ext cx="7518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③ＩＣＴ</a:t>
            </a:r>
            <a:r>
              <a:rPr lang="ja-JP" altLang="ja-JP" sz="3800" b="1">
                <a:solidFill>
                  <a:srgbClr val="7030A0"/>
                </a:solidFill>
                <a:latin typeface="ＭＳ ゴシック" pitchFamily="49" charset="-128"/>
                <a:ea typeface="ＭＳ ゴシック" pitchFamily="49" charset="-128"/>
              </a:rPr>
              <a:t>化による校務のサポート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220072" y="44624"/>
            <a:ext cx="3744416" cy="563959"/>
          </a:xfrm>
          <a:prstGeom prst="rect">
            <a:avLst/>
          </a:prstGeom>
          <a:effectLst/>
        </p:spPr>
        <p:txBody>
          <a:bodyPr/>
          <a:lstStyle/>
          <a:p>
            <a:pPr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ステージアップ編</a:t>
            </a: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50825" y="2746375"/>
            <a:ext cx="884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学校の</a:t>
            </a:r>
            <a:r>
              <a:rPr lang="ja-JP" altLang="en-US" sz="3200" b="1">
                <a:solidFill>
                  <a:srgbClr val="002060"/>
                </a:solidFill>
              </a:rPr>
              <a:t>ＩＣＴ</a:t>
            </a:r>
            <a:r>
              <a:rPr lang="ja-JP" altLang="ja-JP" sz="3200" b="1">
                <a:solidFill>
                  <a:srgbClr val="002060"/>
                </a:solidFill>
              </a:rPr>
              <a:t>化を進め</a:t>
            </a:r>
            <a:r>
              <a:rPr lang="ja-JP" altLang="en-US" sz="3200" b="1">
                <a:solidFill>
                  <a:srgbClr val="002060"/>
                </a:solidFill>
              </a:rPr>
              <a:t>、</a:t>
            </a:r>
            <a:r>
              <a:rPr lang="ja-JP" altLang="ja-JP" sz="3200" b="1">
                <a:solidFill>
                  <a:srgbClr val="002060"/>
                </a:solidFill>
              </a:rPr>
              <a:t>教授活動</a:t>
            </a:r>
            <a:r>
              <a:rPr lang="ja-JP" altLang="en-US" sz="3200" b="1">
                <a:solidFill>
                  <a:srgbClr val="002060"/>
                </a:solidFill>
              </a:rPr>
              <a:t>を</a:t>
            </a:r>
            <a:r>
              <a:rPr lang="ja-JP" altLang="ja-JP" sz="3200" b="1">
                <a:solidFill>
                  <a:srgbClr val="002060"/>
                </a:solidFill>
              </a:rPr>
              <a:t>サポート</a:t>
            </a:r>
            <a:r>
              <a:rPr lang="ja-JP" altLang="en-US" sz="3200" b="1">
                <a:solidFill>
                  <a:srgbClr val="002060"/>
                </a:solidFill>
              </a:rPr>
              <a:t>する</a:t>
            </a:r>
            <a:endParaRPr lang="ja-JP" altLang="ja-JP" sz="3200" b="1">
              <a:solidFill>
                <a:srgbClr val="002060"/>
              </a:solidFill>
            </a:endParaRP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250825" y="3563938"/>
            <a:ext cx="8810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予算確保のため、市町教委との折衝・調整強化</a:t>
            </a: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250825" y="4440238"/>
            <a:ext cx="84248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「校務の情報化」を進めるよう、市町教委と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協議・折衝</a:t>
            </a:r>
            <a:r>
              <a:rPr lang="ja-JP" altLang="en-US" sz="3200" b="1">
                <a:solidFill>
                  <a:srgbClr val="002060"/>
                </a:solidFill>
              </a:rPr>
              <a:t>する</a:t>
            </a:r>
            <a:endParaRPr lang="ja-JP" altLang="ja-JP" sz="3200" b="1">
              <a:solidFill>
                <a:srgbClr val="002060"/>
              </a:solidFill>
            </a:endParaRP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250825" y="5735638"/>
            <a:ext cx="86264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 b="1">
                <a:solidFill>
                  <a:srgbClr val="002060"/>
                </a:solidFill>
              </a:rPr>
              <a:t>◆</a:t>
            </a:r>
            <a:r>
              <a:rPr lang="ja-JP" altLang="ja-JP" sz="3200" b="1">
                <a:solidFill>
                  <a:srgbClr val="002060"/>
                </a:solidFill>
              </a:rPr>
              <a:t>「授業の情報化」を進めるよう、市町教委と</a:t>
            </a:r>
            <a:endParaRPr lang="en-US" altLang="ja-JP" sz="3200" b="1">
              <a:solidFill>
                <a:srgbClr val="002060"/>
              </a:solidFill>
            </a:endParaRPr>
          </a:p>
          <a:p>
            <a:r>
              <a:rPr lang="ja-JP" altLang="en-US" sz="3200" b="1">
                <a:solidFill>
                  <a:srgbClr val="002060"/>
                </a:solidFill>
              </a:rPr>
              <a:t>　</a:t>
            </a:r>
            <a:r>
              <a:rPr lang="ja-JP" altLang="ja-JP" sz="3200" b="1">
                <a:solidFill>
                  <a:srgbClr val="002060"/>
                </a:solidFill>
              </a:rPr>
              <a:t>協議・折衝</a:t>
            </a:r>
            <a:r>
              <a:rPr lang="ja-JP" altLang="en-US" sz="3200" b="1">
                <a:solidFill>
                  <a:srgbClr val="002060"/>
                </a:solidFill>
              </a:rPr>
              <a:t>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823" grpId="0"/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6289</TotalTime>
  <Words>4160</Words>
  <Application>Microsoft Office PowerPoint</Application>
  <PresentationFormat>画面に合わせる (4:3)</PresentationFormat>
  <Paragraphs>986</Paragraphs>
  <Slides>106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106</vt:i4>
      </vt:variant>
    </vt:vector>
  </HeadingPairs>
  <TitlesOfParts>
    <vt:vector size="107" baseType="lpstr">
      <vt:lpstr>スリップストリーム</vt:lpstr>
      <vt:lpstr>佐賀県版学校事務の グランドデザイン</vt:lpstr>
      <vt:lpstr>はじめに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佐賀県版グランドデザインの考え方</vt:lpstr>
      <vt:lpstr>PowerPoint プレゼンテーション</vt:lpstr>
      <vt:lpstr>PowerPoint プレゼンテーション</vt:lpstr>
      <vt:lpstr>PowerPoint プレゼンテーション</vt:lpstr>
      <vt:lpstr>佐賀県版グランドデザインの考え方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学校における｢個人｣をグランドデザインする</vt:lpstr>
      <vt:lpstr>PowerPoint プレゼンテーション</vt:lpstr>
      <vt:lpstr>教育理解</vt:lpstr>
      <vt:lpstr>教育理解</vt:lpstr>
      <vt:lpstr>教育理解</vt:lpstr>
      <vt:lpstr>教育理解</vt:lpstr>
      <vt:lpstr>教育理解</vt:lpstr>
      <vt:lpstr>PowerPoint プレゼンテーション</vt:lpstr>
      <vt:lpstr>積極性</vt:lpstr>
      <vt:lpstr>積極性</vt:lpstr>
      <vt:lpstr>積極性</vt:lpstr>
      <vt:lpstr>積極性</vt:lpstr>
      <vt:lpstr>積極性</vt:lpstr>
      <vt:lpstr>PowerPoint プレゼンテーション</vt:lpstr>
      <vt:lpstr>経営的視点</vt:lpstr>
      <vt:lpstr>経営的視点</vt:lpstr>
      <vt:lpstr>経営的視点</vt:lpstr>
      <vt:lpstr>経営的視点</vt:lpstr>
      <vt:lpstr>経営的視点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人材編</vt:lpstr>
      <vt:lpstr>人材編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おわりに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佐賀県版学校事務のグランドデザイン</dc:title>
  <dc:creator>wakaki</dc:creator>
  <cp:lastModifiedBy>wakaki</cp:lastModifiedBy>
  <cp:revision>346</cp:revision>
  <cp:lastPrinted>2012-10-11T04:51:15Z</cp:lastPrinted>
  <dcterms:created xsi:type="dcterms:W3CDTF">2012-09-13T01:07:37Z</dcterms:created>
  <dcterms:modified xsi:type="dcterms:W3CDTF">2013-10-21T04:11:36Z</dcterms:modified>
</cp:coreProperties>
</file>